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7"/>
  </p:notesMasterIdLst>
  <p:sldIdLst>
    <p:sldId id="256" r:id="rId5"/>
    <p:sldId id="268" r:id="rId6"/>
    <p:sldId id="397" r:id="rId7"/>
    <p:sldId id="935" r:id="rId8"/>
    <p:sldId id="937" r:id="rId9"/>
    <p:sldId id="938" r:id="rId10"/>
    <p:sldId id="363" r:id="rId11"/>
    <p:sldId id="373" r:id="rId12"/>
    <p:sldId id="372" r:id="rId13"/>
    <p:sldId id="597" r:id="rId14"/>
    <p:sldId id="353" r:id="rId15"/>
    <p:sldId id="5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D9A15-D9F0-E83C-535D-980529188C8E}" name="Alexandra Doyle-Franklin" initials="ADF" userId="S::Alexandra.Doyle-Franklin@eeca.govt.nz::68d64c54-ac06-4678-8592-5556820a2ac2" providerId="AD"/>
  <p188:author id="{C5BE13CF-30FE-2B1C-5ABA-EA118AF64C32}" name="Daniel Barber" initials="DB" userId="S::Daniel.Barber@eeca.govt.nz::c65949c4-15ca-4dbc-aba8-b56e981f85b7" providerId="AD"/>
  <p188:author id="{D38BECD2-226F-4471-049C-52E6796F7BEE}" name="Camilla Cochrane" initials="CC" userId="S::camilla.cochrane@eeca.govt.nz::2dd35b4d-0d2a-4014-b5f8-04e5b5c0ec5c" providerId="AD"/>
  <p188:author id="{F0F065E9-50F3-C424-E352-AA02744E9154}" name="Camilla Cochrane" initials="CC" userId="S::Camilla.Cochrane@eeca.govt.nz::2dd35b4d-0d2a-4014-b5f8-04e5b5c0ec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yler Byers" initials="TB" lastIdx="12" clrIdx="0">
    <p:extLst>
      <p:ext uri="{19B8F6BF-5375-455C-9EA6-DF929625EA0E}">
        <p15:presenceInfo xmlns:p15="http://schemas.microsoft.com/office/powerpoint/2012/main" userId="S-1-5-21-751707268-1666538020-1537874043-19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43146-8E83-9243-53A4-D7F7D74FC4FA}" v="187" dt="2024-05-07T04:00:29.594"/>
    <p1510:client id="{21B11A93-4DD9-43E3-B9FA-3E1355A37BE5}" v="1" dt="2024-05-09T02:50:19.546"/>
    <p1510:client id="{50548CA8-9672-B961-641E-927A42364E07}" v="5" dt="2024-05-07T01:02:36.199"/>
    <p1510:client id="{70EA4EC0-B7B7-EDC4-372B-8BFBC8D04645}" v="1" dt="2024-05-06T23:59:46.768"/>
    <p1510:client id="{E101AB76-00BD-4E20-963E-61CD60F0CE60}" v="1270" dt="2024-05-07T23:56:08.751"/>
    <p1510:client id="{EEDA7743-FBE6-48DE-9719-AA77A4C02385}" v="1161" dt="2024-05-07T03:52:38.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10" autoAdjust="0"/>
  </p:normalViewPr>
  <p:slideViewPr>
    <p:cSldViewPr snapToGrid="0">
      <p:cViewPr varScale="1">
        <p:scale>
          <a:sx n="43" d="100"/>
          <a:sy n="43" d="100"/>
        </p:scale>
        <p:origin x="15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D960D-C727-40F6-8207-7B55C60E24E0}" type="datetimeFigureOut">
              <a:rPr lang="en-NZ" smtClean="0"/>
              <a:t>8/05/2024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BFB34-CA05-4F41-A6E1-4F4DD16F271C}" type="slidenum">
              <a:rPr lang="en-NZ" smtClean="0"/>
              <a:t>‹#›</a:t>
            </a:fld>
            <a:endParaRPr lang="en-NZ"/>
          </a:p>
        </p:txBody>
      </p:sp>
    </p:spTree>
    <p:extLst>
      <p:ext uri="{BB962C8B-B14F-4D97-AF65-F5344CB8AC3E}">
        <p14:creationId xmlns:p14="http://schemas.microsoft.com/office/powerpoint/2010/main" val="255264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Good morning and welcome to our Q&amp;A session on the new EV Public Charging round which opened on the 30</a:t>
            </a:r>
            <a:r>
              <a:rPr lang="en-NZ" baseline="30000" dirty="0"/>
              <a:t>th</a:t>
            </a:r>
            <a:r>
              <a:rPr lang="en-NZ" dirty="0"/>
              <a:t> of April, and which closes on Friday 31</a:t>
            </a:r>
            <a:r>
              <a:rPr lang="en-NZ" baseline="30000" dirty="0"/>
              <a:t>st</a:t>
            </a:r>
            <a:r>
              <a:rPr lang="en-NZ" dirty="0"/>
              <a:t> of May.</a:t>
            </a:r>
          </a:p>
          <a:p>
            <a:r>
              <a:rPr lang="en-NZ" dirty="0"/>
              <a:t>Next slide please.</a:t>
            </a:r>
          </a:p>
          <a:p>
            <a:endParaRPr lang="en-NZ" dirty="0"/>
          </a:p>
        </p:txBody>
      </p:sp>
      <p:sp>
        <p:nvSpPr>
          <p:cNvPr id="4" name="Slide Number Placeholder 3"/>
          <p:cNvSpPr>
            <a:spLocks noGrp="1"/>
          </p:cNvSpPr>
          <p:nvPr>
            <p:ph type="sldNum" sz="quarter" idx="5"/>
          </p:nvPr>
        </p:nvSpPr>
        <p:spPr/>
        <p:txBody>
          <a:bodyPr/>
          <a:lstStyle/>
          <a:p>
            <a:fld id="{8CDBFB34-CA05-4F41-A6E1-4F4DD16F271C}" type="slidenum">
              <a:rPr lang="en-NZ" smtClean="0"/>
              <a:t>1</a:t>
            </a:fld>
            <a:endParaRPr lang="en-NZ"/>
          </a:p>
        </p:txBody>
      </p:sp>
    </p:spTree>
    <p:extLst>
      <p:ext uri="{BB962C8B-B14F-4D97-AF65-F5344CB8AC3E}">
        <p14:creationId xmlns:p14="http://schemas.microsoft.com/office/powerpoint/2010/main" val="26114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600"/>
              </a:spcAft>
              <a:buClrTx/>
              <a:buSzTx/>
              <a:buFontTx/>
              <a:buNone/>
              <a:tabLst/>
              <a:defRPr/>
            </a:pPr>
            <a:r>
              <a:rPr lang="en-NZ" sz="2800" b="0" i="0">
                <a:solidFill>
                  <a:srgbClr val="000000"/>
                </a:solidFill>
                <a:effectLst/>
                <a:latin typeface="Sitka Display" pitchFamily="2" charset="0"/>
              </a:rPr>
              <a:t>We will score applications and the percentage of connection costs applied for, predominantly on fit for purpose for urban infill, and Public Value including value for money for the project. </a:t>
            </a:r>
          </a:p>
          <a:p>
            <a:pPr marL="0" marR="0" lvl="0" indent="0" algn="l" defTabSz="914400" rtl="0" eaLnBrk="1" fontAlgn="auto" latinLnBrk="0" hangingPunct="1">
              <a:lnSpc>
                <a:spcPts val="1400"/>
              </a:lnSpc>
              <a:spcBef>
                <a:spcPts val="0"/>
              </a:spcBef>
              <a:spcAft>
                <a:spcPts val="600"/>
              </a:spcAft>
              <a:buClrTx/>
              <a:buSzTx/>
              <a:buFontTx/>
              <a:buNone/>
              <a:tabLst/>
              <a:defRPr/>
            </a:pPr>
            <a:endParaRPr lang="en-NZ" sz="1800" b="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600"/>
              </a:spcAft>
              <a:buClrTx/>
              <a:buSzTx/>
              <a:buFontTx/>
              <a:buNone/>
              <a:tabLst/>
              <a:defRPr/>
            </a:pPr>
            <a:r>
              <a:rPr lang="en-NZ" sz="1800" b="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The Public Value that your project brings to the wider community and to New Zealand is an important criterion, as it allows us to look beyond the nuts and bolts of similar solutions, to see what the benefit to the public could be, and you’ll see some of the factors there that we’d take into account.</a:t>
            </a:r>
          </a:p>
          <a:p>
            <a:pPr>
              <a:lnSpc>
                <a:spcPts val="1400"/>
              </a:lnSpc>
              <a:spcAft>
                <a:spcPts val="600"/>
              </a:spcAft>
            </a:pPr>
            <a:endParaRPr lang="en-NZ" sz="1800" b="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pPr marL="0" marR="0" lvl="0" indent="0" algn="l" defTabSz="914400" rtl="0" eaLnBrk="1" fontAlgn="auto" latinLnBrk="0" hangingPunct="1">
              <a:lnSpc>
                <a:spcPts val="1400"/>
              </a:lnSpc>
              <a:spcBef>
                <a:spcPts val="0"/>
              </a:spcBef>
              <a:spcAft>
                <a:spcPts val="600"/>
              </a:spcAft>
              <a:buClrTx/>
              <a:buSzTx/>
              <a:buFontTx/>
              <a:buNone/>
              <a:tabLst/>
              <a:defRPr/>
            </a:pPr>
            <a:r>
              <a:rPr lang="en-NZ" sz="1800" b="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I mentioned before </a:t>
            </a:r>
            <a:r>
              <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the need </a:t>
            </a:r>
            <a:r>
              <a:rPr lang="en-NZ" sz="1800" b="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to demonstrate improvement to accessibility, convenience and capacity; this is the key to the first criterion.</a:t>
            </a:r>
          </a:p>
          <a:p>
            <a:pPr marL="0" marR="0" lvl="0" indent="0" algn="l" defTabSz="914400" rtl="0" eaLnBrk="1" fontAlgn="auto" latinLnBrk="0" hangingPunct="1">
              <a:lnSpc>
                <a:spcPts val="1400"/>
              </a:lnSpc>
              <a:spcBef>
                <a:spcPts val="0"/>
              </a:spcBef>
              <a:spcAft>
                <a:spcPts val="600"/>
              </a:spcAft>
              <a:buClrTx/>
              <a:buSzTx/>
              <a:buFontTx/>
              <a:buNone/>
              <a:tabLst/>
              <a:defRPr/>
            </a:pPr>
            <a:r>
              <a:rPr lang="en-NZ" sz="1800" b="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And we need </a:t>
            </a:r>
            <a:r>
              <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a workable solution within the constraints of the site.</a:t>
            </a:r>
          </a:p>
          <a:p>
            <a:pPr marL="0" marR="0" lvl="0" indent="0" algn="l" defTabSz="914400" rtl="0" eaLnBrk="1" fontAlgn="auto" latinLnBrk="0" hangingPunct="1">
              <a:lnSpc>
                <a:spcPts val="1400"/>
              </a:lnSpc>
              <a:spcBef>
                <a:spcPts val="0"/>
              </a:spcBef>
              <a:spcAft>
                <a:spcPts val="600"/>
              </a:spcAft>
              <a:buClrTx/>
              <a:buSzTx/>
              <a:buFontTx/>
              <a:buNone/>
              <a:tabLst/>
              <a:defRPr/>
            </a:pPr>
            <a:endParaRPr lang="en-NZ" sz="1800" b="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pPr>
              <a:lnSpc>
                <a:spcPts val="1400"/>
              </a:lnSpc>
              <a:spcAft>
                <a:spcPts val="600"/>
              </a:spcAft>
            </a:pPr>
            <a:r>
              <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We need to know you’ve got the experience to deliver, and that you’ve worked through all the issues in advance, anticipated all the costs, and got all the approvals under control.</a:t>
            </a:r>
          </a:p>
          <a:p>
            <a:pPr>
              <a:lnSpc>
                <a:spcPts val="1400"/>
              </a:lnSpc>
              <a:spcAft>
                <a:spcPts val="600"/>
              </a:spcAft>
            </a:pPr>
            <a:r>
              <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Don’t apply unless you can deliver what we want.</a:t>
            </a:r>
          </a:p>
          <a:p>
            <a:pPr>
              <a:lnSpc>
                <a:spcPts val="1400"/>
              </a:lnSpc>
              <a:spcAft>
                <a:spcPts val="600"/>
              </a:spcAft>
            </a:pPr>
            <a:endPar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pPr marL="342900" lvl="0" indent="-342900">
              <a:spcBef>
                <a:spcPts val="440"/>
              </a:spcBef>
              <a:spcAft>
                <a:spcPts val="0"/>
              </a:spcAft>
              <a:buFont typeface="Symbol" panose="05050102010706020507" pitchFamily="18" charset="2"/>
              <a:buChar char=""/>
            </a:pPr>
            <a:r>
              <a:rPr lang="en-NZ" sz="1100" dirty="0">
                <a:effectLst/>
                <a:latin typeface="Sitka Display" pitchFamily="2" charset="0"/>
                <a:ea typeface="Sitka Display" pitchFamily="2" charset="0"/>
                <a:cs typeface="Sitka Display" pitchFamily="2" charset="0"/>
              </a:rPr>
              <a:t>Broader outcomes are the secondary benefits that are generated from the EV Charger development and management processes. They can be environmental, social, economic, or cultural benefits, and will deliver long-term public value for New Zealand. </a:t>
            </a:r>
          </a:p>
          <a:p>
            <a:pPr marL="342900" lvl="0" indent="-342900">
              <a:spcBef>
                <a:spcPts val="440"/>
              </a:spcBef>
              <a:spcAft>
                <a:spcPts val="0"/>
              </a:spcAft>
              <a:buFont typeface="Symbol" panose="05050102010706020507" pitchFamily="18" charset="2"/>
              <a:buChar char=""/>
            </a:pPr>
            <a:r>
              <a:rPr lang="en-NZ" sz="1100" dirty="0">
                <a:effectLst/>
                <a:latin typeface="Sitka Display" pitchFamily="2" charset="0"/>
                <a:ea typeface="Sitka Display" pitchFamily="2" charset="0"/>
                <a:cs typeface="Sitka Display" pitchFamily="2" charset="0"/>
              </a:rPr>
              <a:t>Examples of broader outcomes include: </a:t>
            </a:r>
          </a:p>
          <a:p>
            <a:pPr marL="742950" lvl="1" indent="-285750">
              <a:spcBef>
                <a:spcPts val="440"/>
              </a:spcBef>
              <a:spcAft>
                <a:spcPts val="0"/>
              </a:spcAft>
              <a:buFont typeface="Courier New" panose="02070309020205020404" pitchFamily="49" charset="0"/>
              <a:buChar char="o"/>
            </a:pPr>
            <a:r>
              <a:rPr lang="en-NZ" sz="1100" dirty="0">
                <a:effectLst/>
                <a:latin typeface="Sitka Display" pitchFamily="2" charset="0"/>
                <a:ea typeface="Sitka Display" pitchFamily="2" charset="0"/>
                <a:cs typeface="Sitka Display" pitchFamily="2" charset="0"/>
              </a:rPr>
              <a:t>Increasing the size and skill level of the domestic workforce – through the way service contracts are obtained and managed. </a:t>
            </a:r>
          </a:p>
          <a:p>
            <a:pPr marL="742950" lvl="1" indent="-285750">
              <a:spcBef>
                <a:spcPts val="440"/>
              </a:spcBef>
              <a:spcAft>
                <a:spcPts val="0"/>
              </a:spcAft>
              <a:buFont typeface="Courier New" panose="02070309020205020404" pitchFamily="49" charset="0"/>
              <a:buChar char="o"/>
            </a:pPr>
            <a:r>
              <a:rPr lang="en-NZ" sz="1100" dirty="0">
                <a:effectLst/>
                <a:latin typeface="Sitka Display" pitchFamily="2" charset="0"/>
                <a:ea typeface="Sitka Display" pitchFamily="2" charset="0"/>
                <a:cs typeface="Sitka Display" pitchFamily="2" charset="0"/>
              </a:rPr>
              <a:t>Improving the conditions for workers, future proofing the ability of businesses to trade, incentivising well performing firms.  </a:t>
            </a:r>
          </a:p>
          <a:p>
            <a:pPr>
              <a:lnSpc>
                <a:spcPts val="1400"/>
              </a:lnSpc>
              <a:spcAft>
                <a:spcPts val="600"/>
              </a:spcAft>
            </a:pPr>
            <a:endPar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pPr>
              <a:lnSpc>
                <a:spcPts val="1400"/>
              </a:lnSpc>
              <a:spcAft>
                <a:spcPts val="600"/>
              </a:spcAft>
            </a:pPr>
            <a:r>
              <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Next slide please.</a:t>
            </a:r>
          </a:p>
          <a:p>
            <a:pPr>
              <a:lnSpc>
                <a:spcPts val="1400"/>
              </a:lnSpc>
              <a:spcAft>
                <a:spcPts val="600"/>
              </a:spcAft>
            </a:pPr>
            <a:endParaRPr lang="en-NZ" sz="18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pPr>
              <a:lnSpc>
                <a:spcPts val="1400"/>
              </a:lnSpc>
              <a:spcAft>
                <a:spcPts val="600"/>
              </a:spcAft>
            </a:pPr>
            <a:endParaRPr lang="en-NZ" sz="1800" b="1"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D9CF1-5DDC-BF46-91DC-95DA9133D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03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a:t>The RFP is posted on GETS, and our website has the materials you’ll need – the RFP document, the response form and the proposed funding agreement. </a:t>
            </a:r>
          </a:p>
          <a:p>
            <a:endParaRPr lang="en-NZ" sz="1100"/>
          </a:p>
          <a:p>
            <a:r>
              <a:rPr lang="en-NZ" sz="1100"/>
              <a:t>Please take the time to read through the funding agreement and the schedules.</a:t>
            </a:r>
          </a:p>
          <a:p>
            <a:endParaRPr lang="en-NZ" sz="1100"/>
          </a:p>
          <a:p>
            <a:r>
              <a:rPr lang="en-NZ" sz="1100"/>
              <a:t>We haven’t changed the agreement, so you may already be familiar with the way we work. But schedule three will give you insight as to the type of data and information we are looking to get out of the projects. You’ll need to build this into your projects, and show us we will get the insights we are looking for.</a:t>
            </a:r>
          </a:p>
          <a:p>
            <a:endParaRPr lang="en-NZ" sz="1100"/>
          </a:p>
          <a:p>
            <a:r>
              <a:rPr lang="en-NZ" sz="1100"/>
              <a:t>Next slide please.</a:t>
            </a:r>
          </a:p>
        </p:txBody>
      </p:sp>
      <p:sp>
        <p:nvSpPr>
          <p:cNvPr id="4" name="Slide Number Placeholder 3"/>
          <p:cNvSpPr>
            <a:spLocks noGrp="1"/>
          </p:cNvSpPr>
          <p:nvPr>
            <p:ph type="sldNum" sz="quarter" idx="5"/>
          </p:nvPr>
        </p:nvSpPr>
        <p:spPr/>
        <p:txBody>
          <a:bodyPr/>
          <a:lstStyle/>
          <a:p>
            <a:fld id="{58E4B497-166E-461B-9A28-3AF94E2848D4}" type="slidenum">
              <a:rPr lang="en-NZ" smtClean="0"/>
              <a:t>11</a:t>
            </a:fld>
            <a:endParaRPr lang="en-NZ"/>
          </a:p>
        </p:txBody>
      </p:sp>
    </p:spTree>
    <p:extLst>
      <p:ext uri="{BB962C8B-B14F-4D97-AF65-F5344CB8AC3E}">
        <p14:creationId xmlns:p14="http://schemas.microsoft.com/office/powerpoint/2010/main" val="322901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that’s it for the slides, Sarah will you please have a look through the chat for questions?</a:t>
            </a:r>
          </a:p>
        </p:txBody>
      </p:sp>
      <p:sp>
        <p:nvSpPr>
          <p:cNvPr id="4" name="Slide Number Placeholder 3"/>
          <p:cNvSpPr>
            <a:spLocks noGrp="1"/>
          </p:cNvSpPr>
          <p:nvPr>
            <p:ph type="sldNum" sz="quarter" idx="5"/>
          </p:nvPr>
        </p:nvSpPr>
        <p:spPr/>
        <p:txBody>
          <a:bodyPr/>
          <a:lstStyle/>
          <a:p>
            <a:fld id="{A3ECD61B-C7F8-974E-95C7-29032BCD9481}" type="slidenum">
              <a:rPr lang="en-US" smtClean="0"/>
              <a:t>12</a:t>
            </a:fld>
            <a:endParaRPr lang="en-US"/>
          </a:p>
        </p:txBody>
      </p:sp>
    </p:spTree>
    <p:extLst>
      <p:ext uri="{BB962C8B-B14F-4D97-AF65-F5344CB8AC3E}">
        <p14:creationId xmlns:p14="http://schemas.microsoft.com/office/powerpoint/2010/main" val="260444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Many of you will have met the EECA team. Today we have Richard Briggs, the Group Manager of our new Delivery and Partnerships team, and me – my team is now the Funds Delivery team, which covers EV charging, Transport and other funds that are offered by EECA.</a:t>
            </a:r>
          </a:p>
          <a:p>
            <a:r>
              <a:rPr lang="en-NZ" dirty="0"/>
              <a:t>Next slide please.</a:t>
            </a:r>
          </a:p>
          <a:p>
            <a:endParaRPr lang="en-NZ" sz="1200" dirty="0"/>
          </a:p>
          <a:p>
            <a:endParaRPr lang="en-NZ" dirty="0"/>
          </a:p>
        </p:txBody>
      </p:sp>
      <p:sp>
        <p:nvSpPr>
          <p:cNvPr id="4" name="Slide Number Placeholder 3"/>
          <p:cNvSpPr>
            <a:spLocks noGrp="1"/>
          </p:cNvSpPr>
          <p:nvPr>
            <p:ph type="sldNum" sz="quarter" idx="5"/>
          </p:nvPr>
        </p:nvSpPr>
        <p:spPr/>
        <p:txBody>
          <a:bodyPr/>
          <a:lstStyle/>
          <a:p>
            <a:fld id="{58E4B497-166E-461B-9A28-3AF94E2848D4}" type="slidenum">
              <a:rPr lang="en-NZ" smtClean="0"/>
              <a:t>2</a:t>
            </a:fld>
            <a:endParaRPr lang="en-NZ"/>
          </a:p>
        </p:txBody>
      </p:sp>
    </p:spTree>
    <p:extLst>
      <p:ext uri="{BB962C8B-B14F-4D97-AF65-F5344CB8AC3E}">
        <p14:creationId xmlns:p14="http://schemas.microsoft.com/office/powerpoint/2010/main" val="335572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We’ll have three parts to the presentation, with a discussion by Richard on the landscape for this round, and developments in the market, and then he’ll provide an outline of what we are looking for in this round.</a:t>
            </a:r>
          </a:p>
          <a:p>
            <a:r>
              <a:rPr lang="en-NZ" dirty="0"/>
              <a:t>And I will cover the process for applying and the new criteria we have set out for this round, as it is different from previous rounds.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We will answer questions at the end, but at any time you can post questions in the chat and we will address them at the end.</a:t>
            </a:r>
          </a:p>
          <a:p>
            <a:endParaRPr lang="en-NZ" dirty="0"/>
          </a:p>
          <a:p>
            <a:r>
              <a:rPr lang="en-NZ" dirty="0"/>
              <a:t>We will be recording the session, and will capture all the Q&amp;A. We will email a copy of these out to you in the next few days.</a:t>
            </a:r>
          </a:p>
          <a:p>
            <a:endParaRPr lang="en-NZ" dirty="0"/>
          </a:p>
          <a:p>
            <a:r>
              <a:rPr lang="en-NZ" dirty="0"/>
              <a:t>Over to you Richard. Next slide please.</a:t>
            </a:r>
          </a:p>
          <a:p>
            <a:endParaRPr lang="en-NZ" dirty="0"/>
          </a:p>
          <a:p>
            <a:endParaRPr lang="en-NZ" dirty="0"/>
          </a:p>
        </p:txBody>
      </p:sp>
      <p:sp>
        <p:nvSpPr>
          <p:cNvPr id="4" name="Slide Number Placeholder 3"/>
          <p:cNvSpPr>
            <a:spLocks noGrp="1"/>
          </p:cNvSpPr>
          <p:nvPr>
            <p:ph type="sldNum" sz="quarter" idx="5"/>
          </p:nvPr>
        </p:nvSpPr>
        <p:spPr/>
        <p:txBody>
          <a:bodyPr/>
          <a:lstStyle/>
          <a:p>
            <a:fld id="{2B35A196-31AD-4D91-82E9-47A2DD74D6AC}" type="slidenum">
              <a:rPr lang="en-NZ" smtClean="0"/>
              <a:t>3</a:t>
            </a:fld>
            <a:endParaRPr lang="en-NZ"/>
          </a:p>
        </p:txBody>
      </p:sp>
    </p:spTree>
    <p:extLst>
      <p:ext uri="{BB962C8B-B14F-4D97-AF65-F5344CB8AC3E}">
        <p14:creationId xmlns:p14="http://schemas.microsoft.com/office/powerpoint/2010/main" val="391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a:t>This is a part of the wider work </a:t>
            </a:r>
            <a:r>
              <a:rPr lang="en-US" err="1"/>
              <a:t>programme</a:t>
            </a:r>
            <a:r>
              <a:rPr lang="en-US"/>
              <a:t> underway to deliver the Government’s supercharging EV Infrastructure commitment of a network of 10,000 public EV chargers by 2030. </a:t>
            </a:r>
            <a:endParaRPr lang="en-US">
              <a:ea typeface="Calibri"/>
              <a:cs typeface="Calibri"/>
            </a:endParaRPr>
          </a:p>
          <a:p>
            <a:pPr marL="285750" indent="-285750">
              <a:buFont typeface="Arial"/>
              <a:buChar char="•"/>
            </a:pPr>
            <a:r>
              <a:rPr lang="en-US"/>
              <a:t>There will be a greater emphasis on </a:t>
            </a:r>
            <a:r>
              <a:rPr lang="en-US" err="1"/>
              <a:t>maximising</a:t>
            </a:r>
            <a:r>
              <a:rPr lang="en-US"/>
              <a:t> the private sector contribution and more directly addressing barriers, which is reflected in the design of this Urban Infill round Redesigning the approach to co-investment throughout 2024 represents the first stage in the Government’s transition to a new approach to supporting EV charging infrastructure.  As </a:t>
            </a:r>
            <a:r>
              <a:rPr lang="en-US" err="1"/>
              <a:t>signalled</a:t>
            </a:r>
            <a:r>
              <a:rPr lang="en-US"/>
              <a:t>, the Government has also begun developing a cost benefit framework for the roll out of chargers, consistent with the National Act Coalition Agreement. </a:t>
            </a:r>
          </a:p>
          <a:p>
            <a:pPr marL="285750" indent="-285750">
              <a:buFont typeface="Arial"/>
              <a:buChar char="•"/>
            </a:pPr>
            <a:r>
              <a:rPr lang="en-US"/>
              <a:t>The outcome of this work will inform the approach the Government takes from 2025 onwards – with a focus on ensuring private investment in the public EV charging network is </a:t>
            </a:r>
            <a:r>
              <a:rPr lang="en-US" err="1"/>
              <a:t>maximised</a:t>
            </a:r>
            <a:r>
              <a:rPr lang="en-US"/>
              <a:t>, with the main role for government in creating an enabling environment by addressing non-financial barriers such as red tape and regulation. </a:t>
            </a:r>
            <a:endParaRPr lang="en-US">
              <a:ea typeface="Calibri"/>
              <a:cs typeface="Calibri"/>
            </a:endParaRPr>
          </a:p>
          <a:p>
            <a:pPr marL="285750" indent="-285750">
              <a:buFont typeface="Arial"/>
              <a:buChar char="•"/>
            </a:pPr>
            <a:r>
              <a:rPr lang="en-US"/>
              <a:t>More on this will be communicated later this year/early 2025, including clarifying the role of the National Infrastructure Agency and EECA in delivering the Government’s Supercharging EV Infrastructure plan.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DBFB34-CA05-4F41-A6E1-4F4DD16F271C}" type="slidenum">
              <a:rPr lang="en-NZ" smtClean="0"/>
              <a:t>4</a:t>
            </a:fld>
            <a:endParaRPr lang="en-NZ"/>
          </a:p>
        </p:txBody>
      </p:sp>
    </p:spTree>
    <p:extLst>
      <p:ext uri="{BB962C8B-B14F-4D97-AF65-F5344CB8AC3E}">
        <p14:creationId xmlns:p14="http://schemas.microsoft.com/office/powerpoint/2010/main" val="303284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Work </a:t>
            </a:r>
            <a:r>
              <a:rPr lang="en-US" err="1"/>
              <a:t>programme</a:t>
            </a:r>
            <a:r>
              <a:rPr lang="en-US"/>
              <a:t> underway across Government, with the Government agreeing for EECA to continue delivering EV charging rounds throughout 2024.</a:t>
            </a:r>
          </a:p>
          <a:p>
            <a:pPr marL="285750" indent="-285750">
              <a:buFont typeface="Arial"/>
              <a:buChar char="•"/>
            </a:pPr>
            <a:r>
              <a:rPr lang="en-US"/>
              <a:t>We will be launching further funding rounds later this year. Over the course of the next few months, we will be working closely with the charging industry to identify alternative funding and financing approaches that could be tested in these funding rounds later in 2024 to </a:t>
            </a:r>
            <a:r>
              <a:rPr lang="en-US" err="1"/>
              <a:t>maximise</a:t>
            </a:r>
            <a:r>
              <a:rPr lang="en-US"/>
              <a:t> public value from government co-investment. This engagement will be coordinated through the Government’s Cross Agency Taskforce, with representation from EECA, the Ministry of Business, Innovation and Employment (MBIE), the Ministry of Transport (</a:t>
            </a:r>
            <a:r>
              <a:rPr lang="en-US" err="1"/>
              <a:t>MoT</a:t>
            </a:r>
            <a:r>
              <a:rPr lang="en-US"/>
              <a:t>), Crown Infrastructure Partners and likely other agencies.</a:t>
            </a:r>
          </a:p>
          <a:p>
            <a:pPr marL="285750" indent="-285750">
              <a:buFont typeface="Arial"/>
              <a:buChar char="•"/>
            </a:pPr>
            <a:r>
              <a:rPr lang="en-US"/>
              <a:t>Further details on timing and approach to these rounds will be communicated in the following months.</a:t>
            </a:r>
            <a:endParaRPr lang="en-US">
              <a:ea typeface="Calibri"/>
              <a:cs typeface="Calibri"/>
            </a:endParaRPr>
          </a:p>
          <a:p>
            <a:endParaRPr lang="en-US" i="1"/>
          </a:p>
          <a:p>
            <a:r>
              <a:rPr lang="en-US">
                <a:ea typeface="Calibri"/>
                <a:cs typeface="Calibri"/>
              </a:rPr>
              <a:t>The consultation is unrelated to this RFP and future specific RFPs.</a:t>
            </a:r>
          </a:p>
          <a:p>
            <a:r>
              <a:rPr lang="en-US">
                <a:ea typeface="Calibri"/>
                <a:cs typeface="Calibri"/>
              </a:rPr>
              <a:t>Talking about the model.</a:t>
            </a:r>
          </a:p>
        </p:txBody>
      </p:sp>
      <p:sp>
        <p:nvSpPr>
          <p:cNvPr id="4" name="Slide Number Placeholder 3"/>
          <p:cNvSpPr>
            <a:spLocks noGrp="1"/>
          </p:cNvSpPr>
          <p:nvPr>
            <p:ph type="sldNum" sz="quarter" idx="5"/>
          </p:nvPr>
        </p:nvSpPr>
        <p:spPr/>
        <p:txBody>
          <a:bodyPr/>
          <a:lstStyle/>
          <a:p>
            <a:fld id="{8CDBFB34-CA05-4F41-A6E1-4F4DD16F271C}" type="slidenum">
              <a:rPr lang="en-NZ" smtClean="0"/>
              <a:t>5</a:t>
            </a:fld>
            <a:endParaRPr lang="en-NZ"/>
          </a:p>
        </p:txBody>
      </p:sp>
    </p:spTree>
    <p:extLst>
      <p:ext uri="{BB962C8B-B14F-4D97-AF65-F5344CB8AC3E}">
        <p14:creationId xmlns:p14="http://schemas.microsoft.com/office/powerpoint/2010/main" val="250172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a:effectLst/>
              <a:latin typeface="Calibri" panose="020F0502020204030204" pitchFamily="34" charset="0"/>
              <a:ea typeface="Calibri" panose="020F0502020204030204" pitchFamily="34" charset="0"/>
            </a:endParaRPr>
          </a:p>
          <a:p>
            <a:pPr marL="342900" indent="-342900">
              <a:lnSpc>
                <a:spcPct val="120000"/>
              </a:lnSpc>
              <a:spcBef>
                <a:spcPts val="600"/>
              </a:spcBef>
              <a:spcAft>
                <a:spcPts val="600"/>
              </a:spcAft>
              <a:buFont typeface="Arial" panose="020B0604020202020204" pitchFamily="34" charset="0"/>
              <a:buChar char="•"/>
              <a:defRPr/>
            </a:pPr>
            <a:r>
              <a:rPr lang="en-GB" sz="4000">
                <a:solidFill>
                  <a:srgbClr val="000000"/>
                </a:solidFill>
                <a:latin typeface="Franklin Gothic Medium" panose="020B0603020102020204" pitchFamily="34" charset="0"/>
              </a:rPr>
              <a:t>Market engagement identified urban destination charging as a priority</a:t>
            </a:r>
          </a:p>
          <a:p>
            <a:pPr marL="342900" indent="-342900">
              <a:lnSpc>
                <a:spcPct val="120000"/>
              </a:lnSpc>
              <a:spcBef>
                <a:spcPts val="600"/>
              </a:spcBef>
              <a:spcAft>
                <a:spcPts val="600"/>
              </a:spcAft>
              <a:buFont typeface="Arial" panose="020B0604020202020204" pitchFamily="34" charset="0"/>
              <a:buChar char="•"/>
              <a:defRPr/>
            </a:pPr>
            <a:r>
              <a:rPr lang="en-GB" sz="4000">
                <a:solidFill>
                  <a:srgbClr val="000000"/>
                </a:solidFill>
                <a:latin typeface="Franklin Gothic Medium" panose="020B0603020102020204" pitchFamily="34" charset="0"/>
              </a:rPr>
              <a:t>Electricity connection costs identified as the main barrier in urban environments</a:t>
            </a:r>
          </a:p>
          <a:p>
            <a:pPr marL="342900" indent="-342900">
              <a:lnSpc>
                <a:spcPct val="120000"/>
              </a:lnSpc>
              <a:spcBef>
                <a:spcPts val="600"/>
              </a:spcBef>
              <a:spcAft>
                <a:spcPts val="600"/>
              </a:spcAft>
              <a:buFont typeface="Arial" panose="020B0604020202020204" pitchFamily="34" charset="0"/>
              <a:buChar char="•"/>
              <a:defRPr/>
            </a:pPr>
            <a:r>
              <a:rPr lang="en-NZ" sz="4000">
                <a:solidFill>
                  <a:srgbClr val="000000"/>
                </a:solidFill>
                <a:latin typeface="Franklin Gothic Medium" panose="020B0603020102020204" pitchFamily="34" charset="0"/>
              </a:rPr>
              <a:t>Demonstrate the business model to businesses that act as landlords of sites that could host destination charging</a:t>
            </a:r>
            <a:endParaRPr lang="en-GB" sz="4000">
              <a:solidFill>
                <a:srgbClr val="000000"/>
              </a:solidFill>
              <a:effectLst/>
              <a:latin typeface="Franklin Gothic Medium" panose="020B0603020102020204" pitchFamily="34" charset="0"/>
              <a:ea typeface="+mn-ea"/>
            </a:endParaRPr>
          </a:p>
          <a:p>
            <a:pPr marL="342900" indent="-342900">
              <a:lnSpc>
                <a:spcPct val="120000"/>
              </a:lnSpc>
              <a:spcBef>
                <a:spcPts val="600"/>
              </a:spcBef>
              <a:spcAft>
                <a:spcPts val="600"/>
              </a:spcAft>
              <a:buFont typeface="Arial" panose="020B0604020202020204" pitchFamily="34" charset="0"/>
              <a:buChar char="•"/>
              <a:defRPr/>
            </a:pPr>
            <a:r>
              <a:rPr lang="en-NZ" sz="1800">
                <a:effectLst/>
                <a:latin typeface="Calibri" panose="020F0502020204030204" pitchFamily="34" charset="0"/>
                <a:ea typeface="Calibri" panose="020F0502020204030204" pitchFamily="34" charset="0"/>
              </a:rPr>
              <a:t>Chargers are now being deployed independently of government contribution and investment will increasingly go into where it is needed to unlock more private investment and help bridge the gap to commercial viability.</a:t>
            </a:r>
          </a:p>
          <a:p>
            <a:pPr marL="342900" indent="-342900">
              <a:lnSpc>
                <a:spcPct val="120000"/>
              </a:lnSpc>
              <a:spcBef>
                <a:spcPts val="600"/>
              </a:spcBef>
              <a:spcAft>
                <a:spcPts val="600"/>
              </a:spcAft>
              <a:buFont typeface="Arial" panose="020B0604020202020204" pitchFamily="34" charset="0"/>
              <a:buChar char="•"/>
              <a:defRPr/>
            </a:pPr>
            <a:r>
              <a:rPr lang="en-NZ" sz="1800">
                <a:effectLst/>
                <a:latin typeface="Calibri" panose="020F0502020204030204" pitchFamily="34" charset="0"/>
                <a:ea typeface="Calibri" panose="020F0502020204030204" pitchFamily="34" charset="0"/>
              </a:rPr>
              <a:t>Reflecting these issues, and the Government’s priorities, this funding round focuses government support to electricity connection costs and places a lower cap on the maximum level of government contribution.</a:t>
            </a:r>
          </a:p>
          <a:p>
            <a:pPr marL="342900" indent="-342900">
              <a:lnSpc>
                <a:spcPct val="120000"/>
              </a:lnSpc>
              <a:spcBef>
                <a:spcPts val="600"/>
              </a:spcBef>
              <a:spcAft>
                <a:spcPts val="600"/>
              </a:spcAft>
              <a:buFont typeface="Arial" panose="020B0604020202020204" pitchFamily="34" charset="0"/>
              <a:buChar char="•"/>
              <a:defRPr/>
            </a:pPr>
            <a:endParaRPr lang="en-NZ" sz="1800">
              <a:effectLst/>
              <a:latin typeface="Calibri" panose="020F0502020204030204" pitchFamily="34" charset="0"/>
              <a:ea typeface="Calibri" panose="020F050202020403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DBFB34-CA05-4F41-A6E1-4F4DD16F271C}" type="slidenum">
              <a:rPr lang="en-NZ" smtClean="0"/>
              <a:t>6</a:t>
            </a:fld>
            <a:endParaRPr lang="en-NZ"/>
          </a:p>
        </p:txBody>
      </p:sp>
    </p:spTree>
    <p:extLst>
      <p:ext uri="{BB962C8B-B14F-4D97-AF65-F5344CB8AC3E}">
        <p14:creationId xmlns:p14="http://schemas.microsoft.com/office/powerpoint/2010/main" val="174251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spcAft>
                <a:spcPts val="600"/>
              </a:spcAft>
            </a:pPr>
            <a:r>
              <a:rPr lang="en-NZ" sz="1800" dirty="0">
                <a:effectLst/>
                <a:latin typeface="Sitka Display" pitchFamily="2" charset="0"/>
                <a:ea typeface="Sitka Display" pitchFamily="2" charset="0"/>
                <a:cs typeface="Sitka Display" pitchFamily="2" charset="0"/>
              </a:rPr>
              <a:t>This RFP seeks proposals to support new urban infill charging infrastructure, (where “urban” is defined as a town, city or district with a resident population of over 10,000 people), and where users will spend between 30 mins and 2 hours conducting activities, for example at shopping locations, leisure facilities and community amenities.</a:t>
            </a:r>
          </a:p>
          <a:p>
            <a:r>
              <a:rPr lang="en-NZ" sz="1800" dirty="0">
                <a:effectLst/>
                <a:latin typeface="Sitka Display" pitchFamily="2" charset="0"/>
                <a:ea typeface="Sitka Display" pitchFamily="2" charset="0"/>
                <a:cs typeface="Sitka Display" pitchFamily="2" charset="0"/>
              </a:rPr>
              <a:t>We are inviting applications for both new charger locations and for increasing the number of chargers on existing urban sites, which could include an upgrade to the connection capacity to enable simultaneous charging for multiple vehicles. </a:t>
            </a:r>
          </a:p>
          <a:p>
            <a:r>
              <a:rPr lang="en-NZ" sz="1800" spc="0" dirty="0">
                <a:solidFill>
                  <a:srgbClr val="000000"/>
                </a:solidFill>
                <a:effectLst/>
                <a:latin typeface="Sitka Display" pitchFamily="2" charset="0"/>
              </a:rPr>
              <a:t>You’ll notice applicants may apply for up to 100% of the electrical connection costs, up to a maximum of 35% of total project costs. And out total funding envelope for this round is up to $15M.</a:t>
            </a:r>
          </a:p>
          <a:p>
            <a:r>
              <a:rPr lang="en-NZ" sz="1800" spc="0" dirty="0">
                <a:solidFill>
                  <a:srgbClr val="000000"/>
                </a:solidFill>
                <a:effectLst/>
                <a:latin typeface="Sitka Display" pitchFamily="2" charset="0"/>
              </a:rPr>
              <a:t>To clarify, electrical connection includes the cost of transformers and switchboards, battery solutions and power management systems.</a:t>
            </a:r>
            <a:endParaRPr lang="en-NZ" sz="1100" spc="0" dirty="0">
              <a:solidFill>
                <a:srgbClr val="000000"/>
              </a:solidFill>
            </a:endParaRPr>
          </a:p>
          <a:p>
            <a:pPr lvl="0">
              <a:lnSpc>
                <a:spcPts val="1700"/>
              </a:lnSpc>
              <a:spcAft>
                <a:spcPts val="600"/>
              </a:spcAft>
            </a:pPr>
            <a:r>
              <a:rPr lang="en-NZ" sz="1100" spc="0" dirty="0">
                <a:solidFill>
                  <a:srgbClr val="000000"/>
                </a:solidFill>
              </a:rPr>
              <a:t>I’ve highlighted on the slide that we are looking to increase accessibility, convenience and availability of charging infrastructure in these areas.</a:t>
            </a:r>
          </a:p>
          <a:p>
            <a:pPr lvl="0">
              <a:lnSpc>
                <a:spcPts val="1700"/>
              </a:lnSpc>
              <a:spcAft>
                <a:spcPts val="600"/>
              </a:spcAft>
            </a:pPr>
            <a:r>
              <a:rPr lang="en-NZ" sz="1100" spc="0" dirty="0">
                <a:solidFill>
                  <a:srgbClr val="000000"/>
                </a:solidFill>
              </a:rPr>
              <a:t>Key outcomes we are looking for are</a:t>
            </a:r>
          </a:p>
          <a:p>
            <a:pPr marL="800100" lvl="1" indent="-342900">
              <a:lnSpc>
                <a:spcPts val="1700"/>
              </a:lnSpc>
              <a:spcAft>
                <a:spcPts val="600"/>
              </a:spcAft>
              <a:buFont typeface="Arial" panose="020B0604020202020204" pitchFamily="34" charset="0"/>
              <a:buChar char="•"/>
            </a:pPr>
            <a:r>
              <a:rPr lang="en-NZ" sz="1100" spc="0" dirty="0">
                <a:solidFill>
                  <a:srgbClr val="000000"/>
                </a:solidFill>
              </a:rPr>
              <a:t>To provide consumers with confidence in the availability and experience of public charging infrastructure</a:t>
            </a:r>
          </a:p>
          <a:p>
            <a:pPr marL="800100" lvl="1" indent="-342900">
              <a:lnSpc>
                <a:spcPts val="1700"/>
              </a:lnSpc>
              <a:spcAft>
                <a:spcPts val="600"/>
              </a:spcAft>
              <a:buFont typeface="Arial" panose="020B0604020202020204" pitchFamily="34" charset="0"/>
              <a:buChar char="•"/>
            </a:pPr>
            <a:r>
              <a:rPr lang="en-NZ" sz="1100" spc="0" dirty="0">
                <a:solidFill>
                  <a:srgbClr val="000000"/>
                </a:solidFill>
              </a:rPr>
              <a:t>To bring in new billing methods, which is key to helping develop a competitive market</a:t>
            </a:r>
          </a:p>
          <a:p>
            <a:pPr marL="800100" lvl="1" indent="-342900">
              <a:lnSpc>
                <a:spcPts val="1700"/>
              </a:lnSpc>
              <a:spcAft>
                <a:spcPts val="600"/>
              </a:spcAft>
              <a:buFont typeface="Arial" panose="020B0604020202020204" pitchFamily="34" charset="0"/>
              <a:buChar char="•"/>
            </a:pPr>
            <a:r>
              <a:rPr lang="en-NZ" sz="1100" spc="0" dirty="0">
                <a:solidFill>
                  <a:srgbClr val="000000"/>
                </a:solidFill>
              </a:rPr>
              <a:t>And to ensure charging infrastructure standards are adequately met, such as interoperability, connectivity and energy efficiency</a:t>
            </a:r>
          </a:p>
          <a:p>
            <a:pPr marL="800100" lvl="1" indent="-342900">
              <a:lnSpc>
                <a:spcPts val="1700"/>
              </a:lnSpc>
              <a:spcAft>
                <a:spcPts val="600"/>
              </a:spcAft>
              <a:buFont typeface="Arial" panose="020B0604020202020204" pitchFamily="34" charset="0"/>
              <a:buChar char="•"/>
            </a:pPr>
            <a:r>
              <a:rPr lang="en-NZ" sz="1100" spc="0" dirty="0">
                <a:solidFill>
                  <a:srgbClr val="000000"/>
                </a:solidFill>
              </a:rPr>
              <a:t>Support the transition to a zero emissions economy.</a:t>
            </a:r>
          </a:p>
          <a:p>
            <a:r>
              <a:rPr lang="en-NZ" dirty="0"/>
              <a:t>Next slide please.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D9CF1-5DDC-BF46-91DC-95DA9133D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00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t>We are looking for NZ based companies and projects. That means you can partner with local or overseas experts – but the project needs to be done here, with a New Zealand organisation.</a:t>
            </a:r>
          </a:p>
          <a:p>
            <a:r>
              <a:rPr lang="en-NZ" sz="1100" dirty="0"/>
              <a:t>We expect to contract with the </a:t>
            </a:r>
            <a:r>
              <a:rPr lang="en-NZ" sz="1100" dirty="0" err="1"/>
              <a:t>chargepoint</a:t>
            </a:r>
            <a:r>
              <a:rPr lang="en-NZ" sz="1100" dirty="0"/>
              <a:t> operator.</a:t>
            </a:r>
          </a:p>
          <a:p>
            <a:r>
              <a:rPr lang="en-NZ" sz="1100" dirty="0"/>
              <a:t>And we are happy with partnerships or co-applicants to bring proposals to us.</a:t>
            </a:r>
          </a:p>
          <a:p>
            <a:r>
              <a:rPr lang="en-NZ" sz="1100" dirty="0"/>
              <a:t>Next slide please.</a:t>
            </a:r>
          </a:p>
          <a:p>
            <a:endParaRPr lang="en-NZ" sz="1100" dirty="0"/>
          </a:p>
        </p:txBody>
      </p:sp>
      <p:sp>
        <p:nvSpPr>
          <p:cNvPr id="4" name="Slide Number Placeholder 3"/>
          <p:cNvSpPr>
            <a:spLocks noGrp="1"/>
          </p:cNvSpPr>
          <p:nvPr>
            <p:ph type="sldNum" sz="quarter" idx="5"/>
          </p:nvPr>
        </p:nvSpPr>
        <p:spPr/>
        <p:txBody>
          <a:bodyPr/>
          <a:lstStyle/>
          <a:p>
            <a:fld id="{58E4B497-166E-461B-9A28-3AF94E2848D4}" type="slidenum">
              <a:rPr lang="en-NZ" smtClean="0"/>
              <a:t>8</a:t>
            </a:fld>
            <a:endParaRPr lang="en-NZ"/>
          </a:p>
        </p:txBody>
      </p:sp>
    </p:spTree>
    <p:extLst>
      <p:ext uri="{BB962C8B-B14F-4D97-AF65-F5344CB8AC3E}">
        <p14:creationId xmlns:p14="http://schemas.microsoft.com/office/powerpoint/2010/main" val="236006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 you’ve picked up already, the round does not have the standard 50% cap on co-funding.  Instead we are offering up to 100% of the electrical installation cost, and I have listed here what is included in that definition.</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But this is a contestable fund, so only ask for what you need. We think it is likely that we will fund at least one site at close to 100% but remember that others may be more competitive than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rPr>
              <a:t>And please note that </a:t>
            </a:r>
            <a:r>
              <a:rPr lang="en-NZ" sz="1200" dirty="0">
                <a:latin typeface="Franklin Gothic Book"/>
              </a:rPr>
              <a:t>we would consider an AC charging solution only where the applicant can clearly demonstrate that the connection cost is a significant barrier, and where Public Value including value for money is demonstrated with the proposed 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latin typeface="Franklin Gothic Book"/>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dirty="0">
              <a:solidFill>
                <a:srgbClr val="000000"/>
              </a:solidFill>
              <a:effectLst/>
              <a:latin typeface="Sitka Display" panose="02000505000000020004" pitchFamily="2" charset="0"/>
              <a:ea typeface="Sitka Display" panose="02000505000000020004"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8E4B497-166E-461B-9A28-3AF94E2848D4}" type="slidenum">
              <a:rPr lang="en-NZ" smtClean="0"/>
              <a:t>9</a:t>
            </a:fld>
            <a:endParaRPr lang="en-NZ"/>
          </a:p>
        </p:txBody>
      </p:sp>
    </p:spTree>
    <p:extLst>
      <p:ext uri="{BB962C8B-B14F-4D97-AF65-F5344CB8AC3E}">
        <p14:creationId xmlns:p14="http://schemas.microsoft.com/office/powerpoint/2010/main" val="190019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2E208A-A8F3-4CEA-8F25-201877F9DF77}" type="datetimeFigureOut">
              <a:rPr lang="en-NZ" smtClean="0"/>
              <a:t>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280236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E208A-A8F3-4CEA-8F25-201877F9DF77}" type="datetimeFigureOut">
              <a:rPr lang="en-NZ" smtClean="0"/>
              <a:t>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133429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E208A-A8F3-4CEA-8F25-201877F9DF77}" type="datetimeFigureOut">
              <a:rPr lang="en-NZ" smtClean="0"/>
              <a:t>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101075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F1E3DB-791E-A74D-BB5D-8BC3542E1F8A}"/>
              </a:ext>
            </a:extLst>
          </p:cNvPr>
          <p:cNvPicPr>
            <a:picLocks noChangeAspect="1"/>
          </p:cNvPicPr>
          <p:nvPr userDrawn="1"/>
        </p:nvPicPr>
        <p:blipFill>
          <a:blip r:embed="rId2"/>
          <a:srcRect t="4186" b="4186"/>
          <a:stretch/>
        </p:blipFill>
        <p:spPr>
          <a:xfrm>
            <a:off x="0" y="0"/>
            <a:ext cx="12192000" cy="6858000"/>
          </a:xfrm>
          <a:prstGeom prst="rect">
            <a:avLst/>
          </a:prstGeom>
          <a:noFill/>
        </p:spPr>
      </p:pic>
      <p:sp>
        <p:nvSpPr>
          <p:cNvPr id="3" name="Rectangle 2">
            <a:extLst>
              <a:ext uri="{FF2B5EF4-FFF2-40B4-BE49-F238E27FC236}">
                <a16:creationId xmlns:a16="http://schemas.microsoft.com/office/drawing/2014/main" id="{542CD8B0-4B8A-0540-AAA0-AF9E6EFD2BBD}"/>
              </a:ext>
            </a:extLst>
          </p:cNvPr>
          <p:cNvSpPr/>
          <p:nvPr userDrawn="1"/>
        </p:nvSpPr>
        <p:spPr>
          <a:xfrm>
            <a:off x="0" y="0"/>
            <a:ext cx="7597498" cy="6858000"/>
          </a:xfrm>
          <a:prstGeom prst="rect">
            <a:avLst/>
          </a:prstGeom>
          <a:gradFill flip="none" rotWithShape="1">
            <a:gsLst>
              <a:gs pos="0">
                <a:schemeClr val="bg1">
                  <a:alpha val="50035"/>
                  <a:lumMod val="0"/>
                </a:schemeClr>
              </a:gs>
              <a:gs pos="78000">
                <a:schemeClr val="tx1">
                  <a:lumMod val="0"/>
                  <a:lumOff val="10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A4AB3663-5943-084E-9333-D6367F569A8D}"/>
              </a:ext>
            </a:extLst>
          </p:cNvPr>
          <p:cNvSpPr>
            <a:spLocks noGrp="1"/>
          </p:cNvSpPr>
          <p:nvPr>
            <p:ph type="ctrTitle" hasCustomPrompt="1"/>
          </p:nvPr>
        </p:nvSpPr>
        <p:spPr>
          <a:xfrm>
            <a:off x="334962" y="549275"/>
            <a:ext cx="5868987" cy="1580933"/>
          </a:xfrm>
          <a:noFill/>
        </p:spPr>
        <p:txBody>
          <a:bodyPr anchor="b"/>
          <a:lstStyle>
            <a:lvl1pPr marL="0" algn="l">
              <a:defRPr sz="4200" b="0" i="0" spc="30" baseline="0">
                <a:solidFill>
                  <a:schemeClr val="bg1"/>
                </a:solidFill>
                <a:latin typeface="FranklinGothicURWDem" pitchFamily="2" charset="77"/>
              </a:defRPr>
            </a:lvl1pPr>
          </a:lstStyle>
          <a:p>
            <a:r>
              <a:rPr lang="en-GB"/>
              <a:t>Insert cover title</a:t>
            </a:r>
            <a:endParaRPr lang="en-US"/>
          </a:p>
        </p:txBody>
      </p:sp>
      <p:pic>
        <p:nvPicPr>
          <p:cNvPr id="10" name="Picture 9">
            <a:extLst>
              <a:ext uri="{FF2B5EF4-FFF2-40B4-BE49-F238E27FC236}">
                <a16:creationId xmlns:a16="http://schemas.microsoft.com/office/drawing/2014/main" id="{F5F8569D-8F91-714E-9370-0A17FCB463C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34963" y="5661385"/>
            <a:ext cx="1128125" cy="646608"/>
          </a:xfrm>
          <a:prstGeom prst="rect">
            <a:avLst/>
          </a:prstGeom>
        </p:spPr>
      </p:pic>
      <p:sp>
        <p:nvSpPr>
          <p:cNvPr id="4" name="Text Placeholder 3">
            <a:extLst>
              <a:ext uri="{FF2B5EF4-FFF2-40B4-BE49-F238E27FC236}">
                <a16:creationId xmlns:a16="http://schemas.microsoft.com/office/drawing/2014/main" id="{C6D4BAB2-495D-5B4B-8D44-CFFD8ABEFB89}"/>
              </a:ext>
            </a:extLst>
          </p:cNvPr>
          <p:cNvSpPr>
            <a:spLocks noGrp="1"/>
          </p:cNvSpPr>
          <p:nvPr>
            <p:ph type="body" sz="quarter" idx="10" hasCustomPrompt="1"/>
          </p:nvPr>
        </p:nvSpPr>
        <p:spPr>
          <a:xfrm>
            <a:off x="334963" y="2134196"/>
            <a:ext cx="5868987" cy="353093"/>
          </a:xfrm>
        </p:spPr>
        <p:txBody>
          <a:bodyPr/>
          <a:lstStyle>
            <a:lvl1pPr>
              <a:defRPr sz="2000" b="0" i="0">
                <a:solidFill>
                  <a:schemeClr val="bg1"/>
                </a:solidFill>
                <a:latin typeface="FranklinGothicURWBoo" pitchFamily="2" charset="77"/>
              </a:defRPr>
            </a:lvl1pPr>
          </a:lstStyle>
          <a:p>
            <a:pPr lvl="0"/>
            <a:r>
              <a:rPr lang="en-GB"/>
              <a:t>Insert Date</a:t>
            </a:r>
            <a:endParaRPr lang="en-US"/>
          </a:p>
        </p:txBody>
      </p:sp>
      <p:pic>
        <p:nvPicPr>
          <p:cNvPr id="11" name="Picture 10">
            <a:extLst>
              <a:ext uri="{FF2B5EF4-FFF2-40B4-BE49-F238E27FC236}">
                <a16:creationId xmlns:a16="http://schemas.microsoft.com/office/drawing/2014/main" id="{813C4577-1AC2-CE47-B54D-3D1C32C49B26}"/>
              </a:ext>
            </a:extLst>
          </p:cNvPr>
          <p:cNvPicPr>
            <a:picLocks noChangeAspect="1"/>
          </p:cNvPicPr>
          <p:nvPr userDrawn="1"/>
        </p:nvPicPr>
        <p:blipFill>
          <a:blip r:embed="rId5"/>
          <a:stretch>
            <a:fillRect/>
          </a:stretch>
        </p:blipFill>
        <p:spPr>
          <a:xfrm>
            <a:off x="8697390" y="0"/>
            <a:ext cx="4095750" cy="6858000"/>
          </a:xfrm>
          <a:prstGeom prst="rect">
            <a:avLst/>
          </a:prstGeom>
        </p:spPr>
      </p:pic>
    </p:spTree>
    <p:extLst>
      <p:ext uri="{BB962C8B-B14F-4D97-AF65-F5344CB8AC3E}">
        <p14:creationId xmlns:p14="http://schemas.microsoft.com/office/powerpoint/2010/main" val="389670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On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50734F-CECF-4A38-BEAE-A25D0FAC4EDB}"/>
              </a:ext>
            </a:extLst>
          </p:cNvPr>
          <p:cNvSpPr/>
          <p:nvPr userDrawn="1"/>
        </p:nvSpPr>
        <p:spPr>
          <a:xfrm>
            <a:off x="0" y="0"/>
            <a:ext cx="12192000" cy="6858000"/>
          </a:xfrm>
          <a:prstGeom prst="rect">
            <a:avLst/>
          </a:prstGeom>
          <a:solidFill>
            <a:schemeClr val="bg1">
              <a:lumMod val="8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F520EE-7165-A3AD-19F9-C6B631E691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19"/>
          <a:stretch/>
        </p:blipFill>
        <p:spPr>
          <a:xfrm>
            <a:off x="9516794" y="0"/>
            <a:ext cx="2675206" cy="6858000"/>
          </a:xfrm>
          <a:prstGeom prst="rect">
            <a:avLst/>
          </a:prstGeom>
        </p:spPr>
      </p:pic>
      <p:pic>
        <p:nvPicPr>
          <p:cNvPr id="7" name="Picture 6" descr="Text, logo&#10;&#10;Description automatically generated">
            <a:extLst>
              <a:ext uri="{FF2B5EF4-FFF2-40B4-BE49-F238E27FC236}">
                <a16:creationId xmlns:a16="http://schemas.microsoft.com/office/drawing/2014/main" id="{71A666B4-E746-AFC0-5B40-309DD4E463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3040" y="6029516"/>
            <a:ext cx="891042" cy="509167"/>
          </a:xfrm>
          <a:prstGeom prst="rect">
            <a:avLst/>
          </a:prstGeom>
        </p:spPr>
      </p:pic>
    </p:spTree>
    <p:extLst>
      <p:ext uri="{BB962C8B-B14F-4D97-AF65-F5344CB8AC3E}">
        <p14:creationId xmlns:p14="http://schemas.microsoft.com/office/powerpoint/2010/main" val="416203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icture Lef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2F230D-7225-3F4A-9A85-24B35DFDA78C}"/>
              </a:ext>
            </a:extLst>
          </p:cNvPr>
          <p:cNvSpPr>
            <a:spLocks noGrp="1"/>
          </p:cNvSpPr>
          <p:nvPr>
            <p:ph type="sldNum" sz="quarter" idx="12"/>
          </p:nvPr>
        </p:nvSpPr>
        <p:spPr/>
        <p:txBody>
          <a:bodyPr/>
          <a:lstStyle/>
          <a:p>
            <a:fld id="{ECE4438C-D53A-5240-8E16-032354C3A97F}" type="slidenum">
              <a:rPr lang="en-US" smtClean="0"/>
              <a:t>‹#›</a:t>
            </a:fld>
            <a:endParaRPr lang="en-US"/>
          </a:p>
        </p:txBody>
      </p:sp>
      <p:sp>
        <p:nvSpPr>
          <p:cNvPr id="8" name="Title 1">
            <a:extLst>
              <a:ext uri="{FF2B5EF4-FFF2-40B4-BE49-F238E27FC236}">
                <a16:creationId xmlns:a16="http://schemas.microsoft.com/office/drawing/2014/main" id="{F5B7F3C2-E0CD-634D-BCD7-B8F15659D7AB}"/>
              </a:ext>
            </a:extLst>
          </p:cNvPr>
          <p:cNvSpPr>
            <a:spLocks noGrp="1"/>
          </p:cNvSpPr>
          <p:nvPr>
            <p:ph type="title" hasCustomPrompt="1"/>
          </p:nvPr>
        </p:nvSpPr>
        <p:spPr>
          <a:xfrm>
            <a:off x="6203951" y="549275"/>
            <a:ext cx="4572000" cy="1439863"/>
          </a:xfrm>
        </p:spPr>
        <p:txBody>
          <a:bodyPr anchor="ctr"/>
          <a:lstStyle/>
          <a:p>
            <a:r>
              <a:rPr lang="en-GB"/>
              <a:t>Heading</a:t>
            </a:r>
            <a:endParaRPr lang="en-US"/>
          </a:p>
        </p:txBody>
      </p:sp>
      <p:sp>
        <p:nvSpPr>
          <p:cNvPr id="9" name="Content Placeholder 2">
            <a:extLst>
              <a:ext uri="{FF2B5EF4-FFF2-40B4-BE49-F238E27FC236}">
                <a16:creationId xmlns:a16="http://schemas.microsoft.com/office/drawing/2014/main" id="{9FF89654-DC77-894E-9521-C902E8DCC70D}"/>
              </a:ext>
            </a:extLst>
          </p:cNvPr>
          <p:cNvSpPr>
            <a:spLocks noGrp="1"/>
          </p:cNvSpPr>
          <p:nvPr>
            <p:ph idx="1" hasCustomPrompt="1"/>
          </p:nvPr>
        </p:nvSpPr>
        <p:spPr>
          <a:xfrm>
            <a:off x="6203950" y="1989139"/>
            <a:ext cx="4572001" cy="4319586"/>
          </a:xfrm>
        </p:spPr>
        <p:txBody>
          <a:bodyPr numCol="1"/>
          <a:lstStyle>
            <a:lvl1pPr>
              <a:buNone/>
              <a:defRPr/>
            </a:lvl1pPr>
            <a:lvl2pPr>
              <a:buNone/>
              <a:defRPr/>
            </a:lvl2pPr>
            <a:lvl3pPr>
              <a:buNone/>
              <a:defRPr/>
            </a:lvl3pPr>
            <a:lvl4pPr>
              <a:buNone/>
              <a:defRPr/>
            </a:lvl4pPr>
            <a:lvl5pPr>
              <a:buNone/>
              <a:defRPr/>
            </a:lvl5pPr>
          </a:lstStyle>
          <a:p>
            <a:pPr lvl="0"/>
            <a:r>
              <a:rPr lang="en-GB"/>
              <a:t>Body Copy</a:t>
            </a:r>
            <a:endParaRPr lang="en-US"/>
          </a:p>
        </p:txBody>
      </p:sp>
      <p:sp>
        <p:nvSpPr>
          <p:cNvPr id="10" name="Picture Placeholder 7">
            <a:extLst>
              <a:ext uri="{FF2B5EF4-FFF2-40B4-BE49-F238E27FC236}">
                <a16:creationId xmlns:a16="http://schemas.microsoft.com/office/drawing/2014/main" id="{B5F1FE98-4E4B-7D42-BFE7-9CEE114A45D1}"/>
              </a:ext>
            </a:extLst>
          </p:cNvPr>
          <p:cNvSpPr>
            <a:spLocks noGrp="1"/>
          </p:cNvSpPr>
          <p:nvPr>
            <p:ph type="pic" sz="quarter" idx="13" hasCustomPrompt="1"/>
          </p:nvPr>
        </p:nvSpPr>
        <p:spPr>
          <a:xfrm>
            <a:off x="334963" y="549275"/>
            <a:ext cx="5653088" cy="5759450"/>
          </a:xfrm>
        </p:spPr>
        <p:txBody>
          <a:bodyPr/>
          <a:lstStyle>
            <a:lvl1pPr>
              <a:buNone/>
              <a:defRPr/>
            </a:lvl1pPr>
          </a:lstStyle>
          <a:p>
            <a:r>
              <a:rPr lang="en-US"/>
              <a:t>Insert picture 1</a:t>
            </a:r>
          </a:p>
        </p:txBody>
      </p:sp>
      <p:pic>
        <p:nvPicPr>
          <p:cNvPr id="2" name="Picture 1">
            <a:extLst>
              <a:ext uri="{FF2B5EF4-FFF2-40B4-BE49-F238E27FC236}">
                <a16:creationId xmlns:a16="http://schemas.microsoft.com/office/drawing/2014/main" id="{6077E696-E078-DA42-AE22-36059D55F1AD}"/>
              </a:ext>
            </a:extLst>
          </p:cNvPr>
          <p:cNvPicPr>
            <a:picLocks noChangeAspect="1"/>
          </p:cNvPicPr>
          <p:nvPr userDrawn="1"/>
        </p:nvPicPr>
        <p:blipFill>
          <a:blip r:embed="rId2"/>
          <a:stretch>
            <a:fillRect/>
          </a:stretch>
        </p:blipFill>
        <p:spPr>
          <a:xfrm>
            <a:off x="11012983" y="0"/>
            <a:ext cx="2358033" cy="6858000"/>
          </a:xfrm>
          <a:prstGeom prst="rect">
            <a:avLst/>
          </a:prstGeom>
        </p:spPr>
      </p:pic>
    </p:spTree>
    <p:extLst>
      <p:ext uri="{BB962C8B-B14F-4D97-AF65-F5344CB8AC3E}">
        <p14:creationId xmlns:p14="http://schemas.microsoft.com/office/powerpoint/2010/main" val="21137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2AB0-9FF9-7245-A5B6-35FD013D8481}"/>
              </a:ext>
            </a:extLst>
          </p:cNvPr>
          <p:cNvSpPr>
            <a:spLocks noGrp="1"/>
          </p:cNvSpPr>
          <p:nvPr>
            <p:ph type="title" hasCustomPrompt="1"/>
          </p:nvPr>
        </p:nvSpPr>
        <p:spPr>
          <a:xfrm>
            <a:off x="334963" y="549275"/>
            <a:ext cx="4572000" cy="1439863"/>
          </a:xfrm>
        </p:spPr>
        <p:txBody>
          <a:bodyPr anchor="ctr"/>
          <a:lstStyle/>
          <a:p>
            <a:r>
              <a:rPr lang="en-GB"/>
              <a:t>Heading</a:t>
            </a:r>
            <a:endParaRPr lang="en-US"/>
          </a:p>
        </p:txBody>
      </p:sp>
      <p:sp>
        <p:nvSpPr>
          <p:cNvPr id="3" name="Content Placeholder 2">
            <a:extLst>
              <a:ext uri="{FF2B5EF4-FFF2-40B4-BE49-F238E27FC236}">
                <a16:creationId xmlns:a16="http://schemas.microsoft.com/office/drawing/2014/main" id="{FFAAAFD4-10F7-EB4B-8065-173001B29F41}"/>
              </a:ext>
            </a:extLst>
          </p:cNvPr>
          <p:cNvSpPr>
            <a:spLocks noGrp="1"/>
          </p:cNvSpPr>
          <p:nvPr>
            <p:ph idx="1" hasCustomPrompt="1"/>
          </p:nvPr>
        </p:nvSpPr>
        <p:spPr>
          <a:xfrm>
            <a:off x="334963" y="1989139"/>
            <a:ext cx="4572000" cy="4319586"/>
          </a:xfrm>
        </p:spPr>
        <p:txBody>
          <a:bodyPr numCol="1"/>
          <a:lstStyle>
            <a:lvl1pPr>
              <a:buNone/>
              <a:defRPr/>
            </a:lvl1pPr>
            <a:lvl2pPr>
              <a:buNone/>
              <a:defRPr/>
            </a:lvl2pPr>
            <a:lvl3pPr>
              <a:buFont typeface="Arial" panose="020B0604020202020204" pitchFamily="34" charset="0"/>
              <a:buNone/>
              <a:defRPr/>
            </a:lvl3pPr>
            <a:lvl4pPr>
              <a:buNone/>
              <a:defRPr/>
            </a:lvl4pPr>
            <a:lvl5pPr>
              <a:buNone/>
              <a:defRPr/>
            </a:lvl5pPr>
          </a:lstStyle>
          <a:p>
            <a:pPr lvl="0"/>
            <a:r>
              <a:rPr lang="en-GB"/>
              <a:t>Body copy</a:t>
            </a:r>
            <a:endParaRPr lang="en-US"/>
          </a:p>
        </p:txBody>
      </p:sp>
      <p:sp>
        <p:nvSpPr>
          <p:cNvPr id="6" name="Slide Number Placeholder 5">
            <a:extLst>
              <a:ext uri="{FF2B5EF4-FFF2-40B4-BE49-F238E27FC236}">
                <a16:creationId xmlns:a16="http://schemas.microsoft.com/office/drawing/2014/main" id="{CDAD4775-0592-1244-8DDC-2751DA379B01}"/>
              </a:ext>
            </a:extLst>
          </p:cNvPr>
          <p:cNvSpPr>
            <a:spLocks noGrp="1"/>
          </p:cNvSpPr>
          <p:nvPr>
            <p:ph type="sldNum" sz="quarter" idx="12"/>
          </p:nvPr>
        </p:nvSpPr>
        <p:spPr/>
        <p:txBody>
          <a:bodyPr/>
          <a:lstStyle/>
          <a:p>
            <a:fld id="{ECE4438C-D53A-5240-8E16-032354C3A97F}" type="slidenum">
              <a:rPr lang="en-US" smtClean="0"/>
              <a:t>‹#›</a:t>
            </a:fld>
            <a:endParaRPr lang="en-US"/>
          </a:p>
        </p:txBody>
      </p:sp>
      <p:sp>
        <p:nvSpPr>
          <p:cNvPr id="8" name="Picture Placeholder 7">
            <a:extLst>
              <a:ext uri="{FF2B5EF4-FFF2-40B4-BE49-F238E27FC236}">
                <a16:creationId xmlns:a16="http://schemas.microsoft.com/office/drawing/2014/main" id="{A7FD4B58-C1FF-9549-B802-CA5A51327E5B}"/>
              </a:ext>
            </a:extLst>
          </p:cNvPr>
          <p:cNvSpPr>
            <a:spLocks noGrp="1"/>
          </p:cNvSpPr>
          <p:nvPr>
            <p:ph type="pic" sz="quarter" idx="13"/>
          </p:nvPr>
        </p:nvSpPr>
        <p:spPr>
          <a:xfrm>
            <a:off x="5124450" y="549275"/>
            <a:ext cx="5988050" cy="5759450"/>
          </a:xfrm>
        </p:spPr>
        <p:txBody>
          <a:bodyPr/>
          <a:lstStyle>
            <a:lvl1pPr>
              <a:buNone/>
              <a:defRPr/>
            </a:lvl1pPr>
          </a:lstStyle>
          <a:p>
            <a:endParaRPr lang="en-US"/>
          </a:p>
        </p:txBody>
      </p:sp>
      <p:pic>
        <p:nvPicPr>
          <p:cNvPr id="4" name="Picture 3">
            <a:extLst>
              <a:ext uri="{FF2B5EF4-FFF2-40B4-BE49-F238E27FC236}">
                <a16:creationId xmlns:a16="http://schemas.microsoft.com/office/drawing/2014/main" id="{C5E9D847-DA95-C346-92D7-5DD269F9C0FE}"/>
              </a:ext>
            </a:extLst>
          </p:cNvPr>
          <p:cNvPicPr>
            <a:picLocks noChangeAspect="1"/>
          </p:cNvPicPr>
          <p:nvPr userDrawn="1"/>
        </p:nvPicPr>
        <p:blipFill>
          <a:blip r:embed="rId2"/>
          <a:stretch>
            <a:fillRect/>
          </a:stretch>
        </p:blipFill>
        <p:spPr>
          <a:xfrm>
            <a:off x="11012983" y="6056"/>
            <a:ext cx="2358033" cy="6858000"/>
          </a:xfrm>
          <a:prstGeom prst="rect">
            <a:avLst/>
          </a:prstGeom>
        </p:spPr>
      </p:pic>
    </p:spTree>
    <p:extLst>
      <p:ext uri="{BB962C8B-B14F-4D97-AF65-F5344CB8AC3E}">
        <p14:creationId xmlns:p14="http://schemas.microsoft.com/office/powerpoint/2010/main" val="4114781163"/>
      </p:ext>
    </p:extLst>
  </p:cSld>
  <p:clrMapOvr>
    <a:masterClrMapping/>
  </p:clrMapOvr>
  <p:extLst>
    <p:ext uri="{DCECCB84-F9BA-43D5-87BE-67443E8EF086}">
      <p15:sldGuideLst xmlns:p15="http://schemas.microsoft.com/office/powerpoint/2012/main">
        <p15:guide id="1" pos="3092">
          <p15:clr>
            <a:srgbClr val="FBAE40"/>
          </p15:clr>
        </p15:guide>
        <p15:guide id="2" pos="32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ofi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5FEE4BC-7FDF-0A40-BA7E-78738884C0F0}"/>
              </a:ext>
            </a:extLst>
          </p:cNvPr>
          <p:cNvSpPr>
            <a:spLocks noGrp="1"/>
          </p:cNvSpPr>
          <p:nvPr>
            <p:ph type="pic" sz="quarter" idx="15" hasCustomPrompt="1"/>
          </p:nvPr>
        </p:nvSpPr>
        <p:spPr>
          <a:xfrm>
            <a:off x="334963" y="1249576"/>
            <a:ext cx="3925888" cy="3999752"/>
          </a:xfrm>
          <a:prstGeom prst="ellipse">
            <a:avLst/>
          </a:prstGeom>
          <a:solidFill>
            <a:schemeClr val="bg1">
              <a:lumMod val="85000"/>
            </a:schemeClr>
          </a:solidFill>
        </p:spPr>
        <p:txBody>
          <a:bodyPr numCol="1" anchor="ctr"/>
          <a:lstStyle>
            <a:lvl1pPr algn="ctr">
              <a:defRPr/>
            </a:lvl1pPr>
          </a:lstStyle>
          <a:p>
            <a:r>
              <a:rPr lang="en-US"/>
              <a:t>Click to insert </a:t>
            </a:r>
            <a:br>
              <a:rPr lang="en-US"/>
            </a:br>
            <a:r>
              <a:rPr lang="en-US"/>
              <a:t>profile image</a:t>
            </a:r>
          </a:p>
        </p:txBody>
      </p:sp>
      <p:pic>
        <p:nvPicPr>
          <p:cNvPr id="10" name="Picture 9">
            <a:extLst>
              <a:ext uri="{FF2B5EF4-FFF2-40B4-BE49-F238E27FC236}">
                <a16:creationId xmlns:a16="http://schemas.microsoft.com/office/drawing/2014/main" id="{A00D9C5B-975A-6E49-A69A-4265E0B10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4050" y="0"/>
            <a:ext cx="2647950" cy="6858000"/>
          </a:xfrm>
          <a:prstGeom prst="rect">
            <a:avLst/>
          </a:prstGeom>
        </p:spPr>
      </p:pic>
      <p:sp>
        <p:nvSpPr>
          <p:cNvPr id="13" name="Text Placeholder 4">
            <a:extLst>
              <a:ext uri="{FF2B5EF4-FFF2-40B4-BE49-F238E27FC236}">
                <a16:creationId xmlns:a16="http://schemas.microsoft.com/office/drawing/2014/main" id="{403E5AEB-2591-5441-B587-88B7FAD61EC2}"/>
              </a:ext>
            </a:extLst>
          </p:cNvPr>
          <p:cNvSpPr>
            <a:spLocks noGrp="1"/>
          </p:cNvSpPr>
          <p:nvPr>
            <p:ph type="body" sz="quarter" idx="14" hasCustomPrompt="1"/>
          </p:nvPr>
        </p:nvSpPr>
        <p:spPr>
          <a:xfrm>
            <a:off x="4636939" y="2686945"/>
            <a:ext cx="4734127" cy="562507"/>
          </a:xfrm>
          <a:noFill/>
        </p:spPr>
        <p:txBody>
          <a:bodyPr numCol="1" anchor="ctr"/>
          <a:lstStyle>
            <a:lvl1pPr>
              <a:buNone/>
              <a:defRPr sz="2000" b="1" i="0">
                <a:solidFill>
                  <a:schemeClr val="tx2"/>
                </a:solidFill>
                <a:latin typeface="Franklin Gothic Demi" panose="020B0603020102020204" pitchFamily="34" charset="0"/>
              </a:defRPr>
            </a:lvl1pPr>
          </a:lstStyle>
          <a:p>
            <a:pPr lvl="0"/>
            <a:r>
              <a:rPr lang="en-US"/>
              <a:t>Name Surname</a:t>
            </a:r>
          </a:p>
        </p:txBody>
      </p:sp>
      <p:sp>
        <p:nvSpPr>
          <p:cNvPr id="14" name="Text Placeholder 4">
            <a:extLst>
              <a:ext uri="{FF2B5EF4-FFF2-40B4-BE49-F238E27FC236}">
                <a16:creationId xmlns:a16="http://schemas.microsoft.com/office/drawing/2014/main" id="{C3BCC9D9-81DE-754C-AAF1-BE1668437735}"/>
              </a:ext>
            </a:extLst>
          </p:cNvPr>
          <p:cNvSpPr>
            <a:spLocks noGrp="1"/>
          </p:cNvSpPr>
          <p:nvPr>
            <p:ph type="body" sz="quarter" idx="16" hasCustomPrompt="1"/>
          </p:nvPr>
        </p:nvSpPr>
        <p:spPr>
          <a:xfrm>
            <a:off x="4636939" y="3249452"/>
            <a:ext cx="4734127" cy="359095"/>
          </a:xfrm>
          <a:noFill/>
        </p:spPr>
        <p:txBody>
          <a:bodyPr numCol="1" anchor="ctr"/>
          <a:lstStyle>
            <a:lvl1pPr>
              <a:buNone/>
              <a:defRPr sz="1600" b="0" i="0">
                <a:solidFill>
                  <a:schemeClr val="tx2"/>
                </a:solidFill>
                <a:latin typeface="Franklin Gothic Medium Cond" panose="020B0606030402020204" pitchFamily="34" charset="0"/>
              </a:defRPr>
            </a:lvl1pPr>
          </a:lstStyle>
          <a:p>
            <a:pPr lvl="0"/>
            <a:r>
              <a:rPr lang="en-US"/>
              <a:t>Company</a:t>
            </a:r>
          </a:p>
        </p:txBody>
      </p:sp>
      <p:sp>
        <p:nvSpPr>
          <p:cNvPr id="15" name="Text Placeholder 4">
            <a:extLst>
              <a:ext uri="{FF2B5EF4-FFF2-40B4-BE49-F238E27FC236}">
                <a16:creationId xmlns:a16="http://schemas.microsoft.com/office/drawing/2014/main" id="{7C8F0081-3DC1-524F-B33C-C0FFE3F217C8}"/>
              </a:ext>
            </a:extLst>
          </p:cNvPr>
          <p:cNvSpPr>
            <a:spLocks noGrp="1"/>
          </p:cNvSpPr>
          <p:nvPr>
            <p:ph type="body" sz="quarter" idx="17" hasCustomPrompt="1"/>
          </p:nvPr>
        </p:nvSpPr>
        <p:spPr>
          <a:xfrm>
            <a:off x="4636939" y="3608547"/>
            <a:ext cx="4734127" cy="359095"/>
          </a:xfrm>
          <a:noFill/>
        </p:spPr>
        <p:txBody>
          <a:bodyPr numCol="1" anchor="ctr"/>
          <a:lstStyle>
            <a:lvl1pPr>
              <a:buNone/>
              <a:defRPr sz="1600" b="0" i="0">
                <a:solidFill>
                  <a:schemeClr val="tx2">
                    <a:alpha val="79660"/>
                  </a:schemeClr>
                </a:solidFill>
                <a:latin typeface="Franklin Gothic Medium Cond" panose="020B0606030402020204" pitchFamily="34" charset="0"/>
              </a:defRPr>
            </a:lvl1pPr>
          </a:lstStyle>
          <a:p>
            <a:pPr lvl="0"/>
            <a:r>
              <a:rPr lang="en-US"/>
              <a:t>Position</a:t>
            </a:r>
          </a:p>
        </p:txBody>
      </p:sp>
    </p:spTree>
    <p:extLst>
      <p:ext uri="{BB962C8B-B14F-4D97-AF65-F5344CB8AC3E}">
        <p14:creationId xmlns:p14="http://schemas.microsoft.com/office/powerpoint/2010/main" val="471820153"/>
      </p:ext>
    </p:extLst>
  </p:cSld>
  <p:clrMapOvr>
    <a:masterClrMapping/>
  </p:clrMapOvr>
  <p:extLst>
    <p:ext uri="{DCECCB84-F9BA-43D5-87BE-67443E8EF086}">
      <p15:sldGuideLst xmlns:p15="http://schemas.microsoft.com/office/powerpoint/2012/main">
        <p15:guide id="1" pos="3092">
          <p15:clr>
            <a:srgbClr val="FBAE40"/>
          </p15:clr>
        </p15:guide>
        <p15:guide id="2" pos="32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2E208A-A8F3-4CEA-8F25-201877F9DF77}" type="datetimeFigureOut">
              <a:rPr lang="en-NZ" smtClean="0"/>
              <a:t>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32385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E208A-A8F3-4CEA-8F25-201877F9DF77}" type="datetimeFigureOut">
              <a:rPr lang="en-NZ" smtClean="0"/>
              <a:t>8/05/2024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381542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2E208A-A8F3-4CEA-8F25-201877F9DF77}" type="datetimeFigureOut">
              <a:rPr lang="en-NZ" smtClean="0"/>
              <a:t>8/05/2024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92419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2E208A-A8F3-4CEA-8F25-201877F9DF77}" type="datetimeFigureOut">
              <a:rPr lang="en-NZ" smtClean="0"/>
              <a:t>8/05/2024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277050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2E208A-A8F3-4CEA-8F25-201877F9DF77}" type="datetimeFigureOut">
              <a:rPr lang="en-NZ" smtClean="0"/>
              <a:t>8/05/2024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351548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E208A-A8F3-4CEA-8F25-201877F9DF77}" type="datetimeFigureOut">
              <a:rPr lang="en-NZ" smtClean="0"/>
              <a:t>8/05/2024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25615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E208A-A8F3-4CEA-8F25-201877F9DF77}" type="datetimeFigureOut">
              <a:rPr lang="en-NZ" smtClean="0"/>
              <a:t>8/05/2024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392772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2E208A-A8F3-4CEA-8F25-201877F9DF77}" type="datetimeFigureOut">
              <a:rPr lang="en-NZ" smtClean="0"/>
              <a:t>8/05/2024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D24F134-35A5-4A14-8594-FB141C80B9D5}" type="slidenum">
              <a:rPr lang="en-NZ" smtClean="0"/>
              <a:t>‹#›</a:t>
            </a:fld>
            <a:endParaRPr lang="en-NZ"/>
          </a:p>
        </p:txBody>
      </p:sp>
    </p:spTree>
    <p:extLst>
      <p:ext uri="{BB962C8B-B14F-4D97-AF65-F5344CB8AC3E}">
        <p14:creationId xmlns:p14="http://schemas.microsoft.com/office/powerpoint/2010/main" val="219576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E208A-A8F3-4CEA-8F25-201877F9DF77}" type="datetimeFigureOut">
              <a:rPr lang="en-NZ" smtClean="0"/>
              <a:t>8/05/2024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4F134-35A5-4A14-8594-FB141C80B9D5}" type="slidenum">
              <a:rPr lang="en-NZ" smtClean="0"/>
              <a:t>‹#›</a:t>
            </a:fld>
            <a:endParaRPr lang="en-NZ"/>
          </a:p>
        </p:txBody>
      </p:sp>
    </p:spTree>
    <p:extLst>
      <p:ext uri="{BB962C8B-B14F-4D97-AF65-F5344CB8AC3E}">
        <p14:creationId xmlns:p14="http://schemas.microsoft.com/office/powerpoint/2010/main" val="9500552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eca.govt.nz/co-funding-and-support/products/public-ev-charging-urban-infill/"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mailto:LETFund@eeca.govt.nz"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witter.com/eeca_nz" TargetMode="External"/><Relationship Id="rId7"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linkedin.com/company/energy-efficiency-and-conservation-author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94842-4CF9-FC4A-80A0-B8A31B6768E6}"/>
              </a:ext>
            </a:extLst>
          </p:cNvPr>
          <p:cNvSpPr>
            <a:spLocks noGrp="1"/>
          </p:cNvSpPr>
          <p:nvPr>
            <p:ph type="ctrTitle"/>
          </p:nvPr>
        </p:nvSpPr>
        <p:spPr>
          <a:xfrm>
            <a:off x="129909" y="1401533"/>
            <a:ext cx="5390048" cy="2490736"/>
          </a:xfrm>
        </p:spPr>
        <p:txBody>
          <a:bodyPr>
            <a:noAutofit/>
          </a:bodyPr>
          <a:lstStyle/>
          <a:p>
            <a:r>
              <a:rPr lang="en-NZ" sz="3600">
                <a:latin typeface="Sitka Display" pitchFamily="2" charset="0"/>
                <a:cs typeface="Times New Roman" panose="02020603050405020304" pitchFamily="18" charset="0"/>
              </a:rPr>
              <a:t>Low Emission Transport: Urban Infill Charging</a:t>
            </a:r>
            <a:br>
              <a:rPr lang="en-NZ" sz="3600">
                <a:latin typeface="Sitka Display" pitchFamily="2" charset="0"/>
                <a:cs typeface="Times New Roman" panose="02020603050405020304" pitchFamily="18" charset="0"/>
              </a:rPr>
            </a:br>
            <a:br>
              <a:rPr lang="en-NZ" sz="3600">
                <a:latin typeface="Sitka Display" pitchFamily="2" charset="0"/>
                <a:cs typeface="Times New Roman" panose="02020603050405020304" pitchFamily="18" charset="0"/>
              </a:rPr>
            </a:br>
            <a:r>
              <a:rPr lang="en-NZ" sz="3600">
                <a:latin typeface="Sitka Display" pitchFamily="2" charset="0"/>
                <a:cs typeface="Times New Roman" panose="02020603050405020304" pitchFamily="18" charset="0"/>
              </a:rPr>
              <a:t>Public Charging Infrastructure</a:t>
            </a:r>
            <a:endParaRPr lang="en-US" sz="3600"/>
          </a:p>
        </p:txBody>
      </p:sp>
      <p:sp>
        <p:nvSpPr>
          <p:cNvPr id="2" name="Title 5">
            <a:extLst>
              <a:ext uri="{FF2B5EF4-FFF2-40B4-BE49-F238E27FC236}">
                <a16:creationId xmlns:a16="http://schemas.microsoft.com/office/drawing/2014/main" id="{7F5482F6-F9EA-E0B2-B4A9-09368C74AE12}"/>
              </a:ext>
            </a:extLst>
          </p:cNvPr>
          <p:cNvSpPr txBox="1">
            <a:spLocks/>
          </p:cNvSpPr>
          <p:nvPr/>
        </p:nvSpPr>
        <p:spPr>
          <a:xfrm>
            <a:off x="227013" y="2982466"/>
            <a:ext cx="5868987" cy="1580933"/>
          </a:xfrm>
          <a:prstGeom prst="rect">
            <a:avLst/>
          </a:prstGeom>
          <a:noFill/>
        </p:spPr>
        <p:txBody>
          <a:bodyPr vert="horz" lIns="91440" tIns="45720" rIns="91440" bIns="45720" rtlCol="0" anchor="b">
            <a:noAutofit/>
          </a:bodyPr>
          <a:lstStyle>
            <a:lvl1pPr marL="0" algn="l" defTabSz="914400" rtl="0" eaLnBrk="1" latinLnBrk="0" hangingPunct="1">
              <a:lnSpc>
                <a:spcPct val="90000"/>
              </a:lnSpc>
              <a:spcBef>
                <a:spcPct val="0"/>
              </a:spcBef>
              <a:buNone/>
              <a:defRPr sz="4200" b="0" i="0" kern="1200" spc="30" baseline="0">
                <a:solidFill>
                  <a:schemeClr val="bg1"/>
                </a:solidFill>
                <a:latin typeface="FranklinGothicURWDem" pitchFamily="2" charset="77"/>
                <a:ea typeface="+mj-ea"/>
                <a:cs typeface="+mj-cs"/>
              </a:defRPr>
            </a:lvl1pPr>
          </a:lstStyle>
          <a:p>
            <a:r>
              <a:rPr lang="en-US" sz="2400"/>
              <a:t>8 May 2024</a:t>
            </a:r>
          </a:p>
        </p:txBody>
      </p:sp>
    </p:spTree>
    <p:extLst>
      <p:ext uri="{BB962C8B-B14F-4D97-AF65-F5344CB8AC3E}">
        <p14:creationId xmlns:p14="http://schemas.microsoft.com/office/powerpoint/2010/main" val="23891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7" y="194438"/>
            <a:ext cx="4683688" cy="1439863"/>
          </a:xfrm>
        </p:spPr>
        <p:txBody>
          <a:bodyPr vert="horz" wrap="square" lIns="0" tIns="45720" rIns="91440" bIns="45720" rtlCol="0" anchor="ctr">
            <a:noAutofit/>
          </a:bodyPr>
          <a:lstStyle/>
          <a:p>
            <a:r>
              <a:rPr lang="en-NZ" sz="3600" spc="50"/>
              <a:t>Criteria</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  </a:t>
            </a:r>
          </a:p>
        </p:txBody>
      </p:sp>
      <p:sp>
        <p:nvSpPr>
          <p:cNvPr id="9" name="Slide Number Placeholder 3">
            <a:extLst>
              <a:ext uri="{FF2B5EF4-FFF2-40B4-BE49-F238E27FC236}">
                <a16:creationId xmlns:a16="http://schemas.microsoft.com/office/drawing/2014/main" id="{6E1DDE03-EBA8-417D-AA74-DC53E7EDCFCA}"/>
              </a:ext>
            </a:extLst>
          </p:cNvPr>
          <p:cNvSpPr txBox="1">
            <a:spLocks/>
          </p:cNvSpPr>
          <p:nvPr/>
        </p:nvSpPr>
        <p:spPr>
          <a:xfrm>
            <a:off x="4901366" y="6492875"/>
            <a:ext cx="2743200" cy="365125"/>
          </a:xfrm>
          <a:prstGeom prst="rect">
            <a:avLst/>
          </a:prstGeom>
        </p:spPr>
        <p:txBody>
          <a:bodyPr vert="horz" lIns="91440" tIns="45720" rIns="91440" bIns="45720" rtlCol="0" anchor="ctr"/>
          <a:lstStyle>
            <a:defPPr>
              <a:defRPr lang="en-US"/>
            </a:defPPr>
            <a:lvl1pPr lvl="0" algn="ct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EBC3B-6AD1-4250-AECB-003D38DD037F}" type="slidenum">
              <a:rPr lang="en-NZ"/>
              <a:pPr/>
              <a:t>10</a:t>
            </a:fld>
            <a:endParaRPr lang="en-NZ"/>
          </a:p>
        </p:txBody>
      </p:sp>
      <p:sp>
        <p:nvSpPr>
          <p:cNvPr id="12" name="TextBox 11">
            <a:extLst>
              <a:ext uri="{FF2B5EF4-FFF2-40B4-BE49-F238E27FC236}">
                <a16:creationId xmlns:a16="http://schemas.microsoft.com/office/drawing/2014/main" id="{B54EDDA7-B66B-4760-9343-35B4D30A61AC}"/>
              </a:ext>
            </a:extLst>
          </p:cNvPr>
          <p:cNvSpPr txBox="1"/>
          <p:nvPr/>
        </p:nvSpPr>
        <p:spPr>
          <a:xfrm>
            <a:off x="617517" y="1311470"/>
            <a:ext cx="11156868" cy="5660235"/>
          </a:xfrm>
          <a:prstGeom prst="rect">
            <a:avLst/>
          </a:prstGeom>
        </p:spPr>
        <p:txBody>
          <a:bodyPr vert="horz" lIns="91440" tIns="45720" rIns="91440" bIns="45720" numCol="1" rtlCol="0" anchor="t">
            <a:noAutofit/>
          </a:bodyPr>
          <a:lstStyle>
            <a:defPPr>
              <a:defRPr lang="en-US"/>
            </a:defPPr>
            <a:lvl1pPr indent="0">
              <a:lnSpc>
                <a:spcPct val="100000"/>
              </a:lnSpc>
              <a:spcBef>
                <a:spcPts val="600"/>
              </a:spcBef>
              <a:spcAft>
                <a:spcPts val="600"/>
              </a:spcAft>
              <a:buFont typeface="Arial" panose="020B0604020202020204" pitchFamily="34" charset="0"/>
              <a:buNone/>
              <a:defRPr sz="2400" b="0" i="0" spc="0" baseline="0">
                <a:solidFill>
                  <a:srgbClr val="000000"/>
                </a:solidFill>
                <a:latin typeface="Franklin Gothic Medium" panose="020B0603020102020204" pitchFamily="34" charset="0"/>
              </a:defRPr>
            </a:lvl1pPr>
            <a:lvl2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2pPr>
            <a:lvl3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3pPr>
            <a:lvl4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4pPr>
            <a:lvl5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0"/>
              </a:spcAft>
            </a:pPr>
            <a:r>
              <a:rPr lang="en-NZ" sz="2000" b="1">
                <a:latin typeface="Franklin Gothic Book"/>
              </a:rPr>
              <a:t>Ability to meet the needs</a:t>
            </a:r>
            <a:endParaRPr lang="en-NZ" sz="2000">
              <a:latin typeface="Franklin Gothic Book"/>
            </a:endParaRPr>
          </a:p>
          <a:p>
            <a:pPr marL="342900" lvl="0" indent="-342900">
              <a:spcBef>
                <a:spcPts val="440"/>
              </a:spcBef>
              <a:spcAft>
                <a:spcPts val="0"/>
              </a:spcAft>
              <a:buFont typeface="Symbol" panose="05050102010706020507" pitchFamily="18" charset="2"/>
              <a:buChar char=""/>
            </a:pPr>
            <a:r>
              <a:rPr lang="en-NZ" sz="1800">
                <a:solidFill>
                  <a:srgbClr val="000000"/>
                </a:solidFill>
                <a:effectLst/>
                <a:latin typeface="Franklin Gothic Book"/>
                <a:ea typeface="Sitka Display" pitchFamily="2" charset="0"/>
                <a:cs typeface="Sitka Display" pitchFamily="2" charset="0"/>
              </a:rPr>
              <a:t>Improving accessibility, convenience, and capacity within urban communities</a:t>
            </a:r>
            <a:endParaRPr lang="en-NZ" sz="1800">
              <a:effectLst/>
              <a:latin typeface="Franklin Gothic Book"/>
              <a:ea typeface="Sitka Display" pitchFamily="2" charset="0"/>
              <a:cs typeface="Sitka Display" pitchFamily="2" charset="0"/>
            </a:endParaRPr>
          </a:p>
          <a:p>
            <a:pPr marL="342900" indent="-342900">
              <a:lnSpc>
                <a:spcPct val="102000"/>
              </a:lnSpc>
              <a:buFont typeface="Symbol" panose="05050102010706020507" pitchFamily="18" charset="2"/>
              <a:buChar char=""/>
            </a:pPr>
            <a:r>
              <a:rPr lang="en-NZ" sz="1800">
                <a:solidFill>
                  <a:srgbClr val="000000"/>
                </a:solidFill>
                <a:effectLst/>
                <a:latin typeface="Franklin Gothic Book"/>
                <a:ea typeface="Sitka Display" pitchFamily="2" charset="0"/>
                <a:cs typeface="Sitka Display" pitchFamily="2" charset="0"/>
              </a:rPr>
              <a:t>Accessible to a range of people – preferred sites will include provision for users with mobility challenges</a:t>
            </a:r>
            <a:endParaRPr lang="en-NZ" sz="1800">
              <a:effectLst/>
              <a:latin typeface="Franklin Gothic Book"/>
              <a:ea typeface="Sitka Display" pitchFamily="2" charset="0"/>
              <a:cs typeface="Sitka Display" pitchFamily="2" charset="0"/>
            </a:endParaRPr>
          </a:p>
          <a:p>
            <a:r>
              <a:rPr lang="en-NZ" sz="1100">
                <a:latin typeface="Franklin Gothic Book"/>
              </a:rPr>
              <a:t> </a:t>
            </a:r>
            <a:r>
              <a:rPr lang="en-NZ" sz="2000" b="1">
                <a:latin typeface="Franklin Gothic Book"/>
              </a:rPr>
              <a:t>The Project</a:t>
            </a:r>
          </a:p>
          <a:p>
            <a:pPr marL="342900" indent="-342900">
              <a:buFont typeface="Symbol" panose="05050102010706020507" pitchFamily="18" charset="2"/>
              <a:buChar char=""/>
            </a:pPr>
            <a:r>
              <a:rPr lang="en-NZ" sz="1800">
                <a:latin typeface="Franklin Gothic Book"/>
              </a:rPr>
              <a:t>Speed of delivery</a:t>
            </a:r>
          </a:p>
          <a:p>
            <a:pPr marL="342900" indent="-342900">
              <a:buFont typeface="Symbol" panose="05050102010706020507" pitchFamily="18" charset="2"/>
              <a:buChar char=""/>
            </a:pPr>
            <a:r>
              <a:rPr lang="en-NZ" sz="1800">
                <a:latin typeface="Franklin Gothic Book"/>
              </a:rPr>
              <a:t>Total project cost, cost per charger</a:t>
            </a:r>
          </a:p>
          <a:p>
            <a:pPr marL="342900" indent="-342900">
              <a:buFont typeface="Symbol" panose="05050102010706020507" pitchFamily="18" charset="2"/>
              <a:buChar char=""/>
            </a:pPr>
            <a:r>
              <a:rPr lang="en-NZ" sz="1800">
                <a:latin typeface="Franklin Gothic Book"/>
              </a:rPr>
              <a:t>Public Value including value for money</a:t>
            </a:r>
          </a:p>
          <a:p>
            <a:r>
              <a:rPr lang="en-NZ" sz="1100">
                <a:latin typeface="Franklin Gothic Book"/>
              </a:rPr>
              <a:t> </a:t>
            </a:r>
            <a:r>
              <a:rPr lang="en-NZ" sz="2000" b="1">
                <a:latin typeface="Franklin Gothic Book"/>
              </a:rPr>
              <a:t>Ability to implement</a:t>
            </a:r>
          </a:p>
          <a:p>
            <a:pPr marL="342900" indent="-342900">
              <a:buFont typeface="Symbol" panose="05050102010706020507" pitchFamily="18" charset="2"/>
              <a:buChar char=""/>
            </a:pPr>
            <a:r>
              <a:rPr lang="en-NZ" sz="1800">
                <a:latin typeface="Franklin Gothic Book"/>
              </a:rPr>
              <a:t>Site tenure, licensing, or tenancy arrangements. </a:t>
            </a:r>
          </a:p>
          <a:p>
            <a:pPr marL="342900" indent="-342900">
              <a:buFont typeface="Symbol" panose="05050102010706020507" pitchFamily="18" charset="2"/>
              <a:buChar char=""/>
            </a:pPr>
            <a:r>
              <a:rPr lang="en-NZ" sz="1800">
                <a:latin typeface="Franklin Gothic Book"/>
              </a:rPr>
              <a:t>Certainty of - power supply, funding, partnership and management, project planning capability and risk management, costs</a:t>
            </a:r>
          </a:p>
          <a:p>
            <a:r>
              <a:rPr lang="en-NZ" sz="1100" b="1">
                <a:latin typeface="Franklin Gothic Book"/>
              </a:rPr>
              <a:t> </a:t>
            </a:r>
            <a:r>
              <a:rPr lang="en-NZ" sz="2000" b="1">
                <a:latin typeface="Franklin Gothic Book"/>
              </a:rPr>
              <a:t>Broader outcomes	</a:t>
            </a:r>
          </a:p>
          <a:p>
            <a:endParaRPr lang="en-NZ" sz="2000">
              <a:latin typeface="Franklin Gothic Book"/>
            </a:endParaRPr>
          </a:p>
        </p:txBody>
      </p:sp>
      <p:sp>
        <p:nvSpPr>
          <p:cNvPr id="4" name="TextBox 3">
            <a:extLst>
              <a:ext uri="{FF2B5EF4-FFF2-40B4-BE49-F238E27FC236}">
                <a16:creationId xmlns:a16="http://schemas.microsoft.com/office/drawing/2014/main" id="{34A51C43-7CC1-E391-BB7D-CBD362C4D63E}"/>
              </a:ext>
            </a:extLst>
          </p:cNvPr>
          <p:cNvSpPr txBox="1"/>
          <p:nvPr/>
        </p:nvSpPr>
        <p:spPr>
          <a:xfrm>
            <a:off x="9979739" y="1502818"/>
            <a:ext cx="10876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Franklin Gothic Book"/>
                <a:cs typeface="Calibri"/>
              </a:rPr>
              <a:t>30%</a:t>
            </a:r>
            <a:endParaRPr lang="en-US" sz="2400" b="1">
              <a:latin typeface="Franklin Gothic Book"/>
            </a:endParaRPr>
          </a:p>
        </p:txBody>
      </p:sp>
      <p:sp>
        <p:nvSpPr>
          <p:cNvPr id="5" name="TextBox 4">
            <a:extLst>
              <a:ext uri="{FF2B5EF4-FFF2-40B4-BE49-F238E27FC236}">
                <a16:creationId xmlns:a16="http://schemas.microsoft.com/office/drawing/2014/main" id="{C5EB0DD3-407D-7281-1178-22FB6951D8BA}"/>
              </a:ext>
            </a:extLst>
          </p:cNvPr>
          <p:cNvSpPr txBox="1"/>
          <p:nvPr/>
        </p:nvSpPr>
        <p:spPr>
          <a:xfrm>
            <a:off x="9979740" y="2592377"/>
            <a:ext cx="10876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Franklin Gothic Book"/>
                <a:cs typeface="Calibri"/>
              </a:rPr>
              <a:t>30%</a:t>
            </a:r>
            <a:endParaRPr lang="en-US" sz="2400" b="1">
              <a:latin typeface="Franklin Gothic Book"/>
            </a:endParaRPr>
          </a:p>
        </p:txBody>
      </p:sp>
      <p:sp>
        <p:nvSpPr>
          <p:cNvPr id="6" name="TextBox 5">
            <a:extLst>
              <a:ext uri="{FF2B5EF4-FFF2-40B4-BE49-F238E27FC236}">
                <a16:creationId xmlns:a16="http://schemas.microsoft.com/office/drawing/2014/main" id="{3739752D-8281-B731-AC2A-BD6E2F07A8E5}"/>
              </a:ext>
            </a:extLst>
          </p:cNvPr>
          <p:cNvSpPr txBox="1"/>
          <p:nvPr/>
        </p:nvSpPr>
        <p:spPr>
          <a:xfrm rot="-10800000" flipV="1">
            <a:off x="10060125" y="4309830"/>
            <a:ext cx="10876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Franklin Gothic Book"/>
                <a:cs typeface="Calibri"/>
              </a:rPr>
              <a:t>35%</a:t>
            </a:r>
            <a:endParaRPr lang="en-US" sz="2400" b="1">
              <a:latin typeface="Franklin Gothic Book"/>
            </a:endParaRPr>
          </a:p>
        </p:txBody>
      </p:sp>
      <p:sp>
        <p:nvSpPr>
          <p:cNvPr id="7" name="TextBox 6">
            <a:extLst>
              <a:ext uri="{FF2B5EF4-FFF2-40B4-BE49-F238E27FC236}">
                <a16:creationId xmlns:a16="http://schemas.microsoft.com/office/drawing/2014/main" id="{5549F2C4-1E3B-3901-64DA-DB0481E74142}"/>
              </a:ext>
            </a:extLst>
          </p:cNvPr>
          <p:cNvSpPr txBox="1"/>
          <p:nvPr/>
        </p:nvSpPr>
        <p:spPr>
          <a:xfrm>
            <a:off x="10060126" y="5781986"/>
            <a:ext cx="10876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latin typeface="Franklin Gothic Book"/>
                <a:cs typeface="Calibri"/>
              </a:rPr>
              <a:t>5%</a:t>
            </a:r>
            <a:endParaRPr lang="en-US" sz="2400" b="1">
              <a:latin typeface="Franklin Gothic Book"/>
            </a:endParaRPr>
          </a:p>
        </p:txBody>
      </p:sp>
    </p:spTree>
    <p:extLst>
      <p:ext uri="{BB962C8B-B14F-4D97-AF65-F5344CB8AC3E}">
        <p14:creationId xmlns:p14="http://schemas.microsoft.com/office/powerpoint/2010/main" val="204636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6AA3A65-61F6-4B8A-86DE-3EFD8269F91E}"/>
              </a:ext>
            </a:extLst>
          </p:cNvPr>
          <p:cNvSpPr txBox="1">
            <a:spLocks/>
          </p:cNvSpPr>
          <p:nvPr/>
        </p:nvSpPr>
        <p:spPr>
          <a:xfrm>
            <a:off x="480435" y="432184"/>
            <a:ext cx="8892394" cy="807913"/>
          </a:xfrm>
          <a:prstGeom prst="rect">
            <a:avLst/>
          </a:prstGeom>
        </p:spPr>
        <p:txBody>
          <a:bodyPr vert="horz" wrap="square" lIns="0" tIns="45720" rIns="91440" bIns="45720" rtlCol="0" anchor="ctr">
            <a:noAutofit/>
          </a:bodyPr>
          <a:lstStyle>
            <a:lvl1pPr>
              <a:lnSpc>
                <a:spcPct val="90000"/>
              </a:lnSpc>
              <a:spcBef>
                <a:spcPct val="0"/>
              </a:spcBef>
              <a:buNone/>
              <a:defRPr sz="3600" b="1" i="0" spc="50">
                <a:latin typeface="FranklinGothicURWBoo" pitchFamily="2" charset="77"/>
                <a:ea typeface="+mj-ea"/>
                <a:cs typeface="+mj-cs"/>
              </a:defRPr>
            </a:lvl1pPr>
          </a:lstStyle>
          <a:p>
            <a:r>
              <a:rPr lang="en-NZ" b="0">
                <a:latin typeface="Calibri Light"/>
                <a:cs typeface="Calibri Light"/>
              </a:rPr>
              <a:t>Application materials</a:t>
            </a:r>
          </a:p>
        </p:txBody>
      </p:sp>
      <p:sp>
        <p:nvSpPr>
          <p:cNvPr id="12" name="Text Placeholder 2">
            <a:extLst>
              <a:ext uri="{FF2B5EF4-FFF2-40B4-BE49-F238E27FC236}">
                <a16:creationId xmlns:a16="http://schemas.microsoft.com/office/drawing/2014/main" id="{7AEA4881-EC53-4E62-8048-7E1886248461}"/>
              </a:ext>
            </a:extLst>
          </p:cNvPr>
          <p:cNvSpPr txBox="1">
            <a:spLocks/>
          </p:cNvSpPr>
          <p:nvPr/>
        </p:nvSpPr>
        <p:spPr>
          <a:xfrm>
            <a:off x="479420" y="1718181"/>
            <a:ext cx="10270096" cy="4053447"/>
          </a:xfrm>
          <a:prstGeom prst="rect">
            <a:avLst/>
          </a:prstGeom>
        </p:spPr>
        <p:txBody>
          <a:bodyPr vert="horz" lIns="91440" tIns="45720" rIns="91440" bIns="45720" numCol="1" rtlCol="0" anchor="t">
            <a:noAutofit/>
          </a:bodyPr>
          <a:lstStyle>
            <a:lvl1pPr marL="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1pPr>
            <a:lvl2pPr marL="4572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2pPr>
            <a:lvl3pPr marL="9144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3pPr>
            <a:lvl4pPr marL="13716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4pPr>
            <a:lvl5pPr marL="18288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a:latin typeface="Franklin Gothic Book"/>
              </a:rPr>
              <a:t>GETS</a:t>
            </a:r>
          </a:p>
          <a:p>
            <a:endParaRPr lang="en-NZ" sz="2400">
              <a:latin typeface="Franklin Gothic Book"/>
            </a:endParaRPr>
          </a:p>
          <a:p>
            <a:r>
              <a:rPr lang="en-NZ" sz="2400">
                <a:latin typeface="Franklin Gothic Book"/>
              </a:rPr>
              <a:t>Website: </a:t>
            </a:r>
            <a:r>
              <a:rPr lang="en-NZ" sz="2400">
                <a:latin typeface="Franklin Gothic Book"/>
                <a:hlinkClick r:id="rId3"/>
              </a:rPr>
              <a:t>Public EV Charging: urban infill | EECA</a:t>
            </a:r>
          </a:p>
          <a:p>
            <a:endParaRPr lang="en-NZ" sz="2400">
              <a:latin typeface="Franklin Gothic Book"/>
            </a:endParaRPr>
          </a:p>
          <a:p>
            <a:r>
              <a:rPr lang="en-NZ" sz="2400">
                <a:latin typeface="Franklin Gothic Book"/>
              </a:rPr>
              <a:t>Application materials:</a:t>
            </a:r>
            <a:endParaRPr lang="en-NZ"/>
          </a:p>
          <a:p>
            <a:pPr marL="285750" indent="-285750">
              <a:buFont typeface="Arial" panose="020B0604020202020204" pitchFamily="34" charset="0"/>
              <a:buChar char="•"/>
            </a:pPr>
            <a:r>
              <a:rPr lang="en-NZ" sz="2400">
                <a:latin typeface="Franklin Gothic Book"/>
              </a:rPr>
              <a:t>Request for Response document</a:t>
            </a:r>
          </a:p>
          <a:p>
            <a:pPr marL="285750" indent="-285750">
              <a:buFont typeface="Arial" panose="020B0604020202020204" pitchFamily="34" charset="0"/>
              <a:buChar char="•"/>
            </a:pPr>
            <a:r>
              <a:rPr lang="en-NZ" sz="2400">
                <a:latin typeface="Franklin Gothic Book"/>
              </a:rPr>
              <a:t>Online Response Form</a:t>
            </a:r>
          </a:p>
          <a:p>
            <a:pPr marL="285750" indent="-285750">
              <a:buFont typeface="Arial" panose="020B0604020202020204" pitchFamily="34" charset="0"/>
              <a:buChar char="•"/>
            </a:pPr>
            <a:r>
              <a:rPr lang="en-NZ" sz="2400">
                <a:latin typeface="Franklin Gothic Book"/>
              </a:rPr>
              <a:t>Proposed funding agreement</a:t>
            </a:r>
          </a:p>
          <a:p>
            <a:endParaRPr lang="en-NZ" sz="2400">
              <a:latin typeface="Franklin Gothic Book"/>
            </a:endParaRPr>
          </a:p>
          <a:p>
            <a:r>
              <a:rPr lang="en-NZ" sz="2400">
                <a:latin typeface="Franklin Gothic Book"/>
              </a:rPr>
              <a:t>All RFP questions will be answered and published through the email below</a:t>
            </a:r>
          </a:p>
          <a:p>
            <a:endParaRPr lang="en-NZ" sz="2400">
              <a:latin typeface="Franklin Gothic Book"/>
            </a:endParaRPr>
          </a:p>
          <a:p>
            <a:r>
              <a:rPr lang="en-NZ" sz="2400">
                <a:latin typeface="Franklin Gothic Book"/>
              </a:rPr>
              <a:t>Contact: </a:t>
            </a:r>
            <a:r>
              <a:rPr lang="en-NZ" sz="2400">
                <a:latin typeface="Franklin Gothic Book"/>
                <a:hlinkClick r:id="rId4"/>
              </a:rPr>
              <a:t>applications@eeca.govt.nz</a:t>
            </a:r>
            <a:r>
              <a:rPr lang="en-NZ" sz="2400">
                <a:latin typeface="Franklin Gothic Book"/>
              </a:rPr>
              <a:t> </a:t>
            </a:r>
          </a:p>
          <a:p>
            <a:endParaRPr lang="en-NZ" sz="2000" b="1"/>
          </a:p>
          <a:p>
            <a:r>
              <a:rPr lang="en-NZ" sz="2000" b="1"/>
              <a:t>Questions and comments on the future model for EV Charging – the Taskforce will reach out soon</a:t>
            </a:r>
          </a:p>
          <a:p>
            <a:pPr marL="285750" indent="-285750">
              <a:buFont typeface="Arial" panose="020B0604020202020204" pitchFamily="34" charset="0"/>
              <a:buChar char="•"/>
            </a:pPr>
            <a:endParaRPr lang="en-NZ" sz="2000" b="1"/>
          </a:p>
          <a:p>
            <a:pPr marL="285750" indent="-285750">
              <a:buFont typeface="Arial" panose="020B0604020202020204" pitchFamily="34" charset="0"/>
              <a:buChar char="•"/>
            </a:pPr>
            <a:endParaRPr lang="en-NZ" sz="2000" b="1"/>
          </a:p>
          <a:p>
            <a:pPr marL="285750" indent="-285750">
              <a:buFont typeface="Arial" panose="020B0604020202020204" pitchFamily="34" charset="0"/>
              <a:buChar char="•"/>
            </a:pPr>
            <a:endParaRPr lang="en-NZ" sz="2000" b="1"/>
          </a:p>
          <a:p>
            <a:pPr marL="285750" indent="-285750">
              <a:buFont typeface="Arial" panose="020B0604020202020204" pitchFamily="34" charset="0"/>
              <a:buChar char="•"/>
            </a:pPr>
            <a:endParaRPr lang="en-NZ" sz="2000" b="1"/>
          </a:p>
        </p:txBody>
      </p:sp>
      <p:sp>
        <p:nvSpPr>
          <p:cNvPr id="14" name="Slide Number Placeholder 3">
            <a:extLst>
              <a:ext uri="{FF2B5EF4-FFF2-40B4-BE49-F238E27FC236}">
                <a16:creationId xmlns:a16="http://schemas.microsoft.com/office/drawing/2014/main" id="{1477DFE0-6504-4C0F-9C2C-04A33DD3C87D}"/>
              </a:ext>
            </a:extLst>
          </p:cNvPr>
          <p:cNvSpPr txBox="1">
            <a:spLocks/>
          </p:cNvSpPr>
          <p:nvPr/>
        </p:nvSpPr>
        <p:spPr>
          <a:xfrm>
            <a:off x="4724400" y="6492875"/>
            <a:ext cx="2743200" cy="365125"/>
          </a:xfrm>
          <a:prstGeom prst="rect">
            <a:avLst/>
          </a:prstGeom>
        </p:spPr>
        <p:txBody>
          <a:bodyPr vert="horz" lIns="91440" tIns="45720" rIns="91440" bIns="45720" rtlCol="0" anchor="ctr"/>
          <a:lstStyle>
            <a:defPPr>
              <a:defRPr lang="en-US"/>
            </a:defPPr>
            <a:lvl1pPr lvl="0" algn="ct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EBC3B-6AD1-4250-AECB-003D38DD037F}" type="slidenum">
              <a:rPr lang="en-NZ"/>
              <a:pPr/>
              <a:t>11</a:t>
            </a:fld>
            <a:endParaRPr lang="en-NZ"/>
          </a:p>
        </p:txBody>
      </p:sp>
    </p:spTree>
    <p:extLst>
      <p:ext uri="{BB962C8B-B14F-4D97-AF65-F5344CB8AC3E}">
        <p14:creationId xmlns:p14="http://schemas.microsoft.com/office/powerpoint/2010/main" val="32817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5ACFBDF1-089C-751A-B2C4-63D2D9CFC10E}"/>
              </a:ext>
            </a:extLst>
          </p:cNvPr>
          <p:cNvSpPr/>
          <p:nvPr/>
        </p:nvSpPr>
        <p:spPr>
          <a:xfrm>
            <a:off x="2879376" y="3632003"/>
            <a:ext cx="6165771" cy="544243"/>
          </a:xfrm>
          <a:prstGeom prst="roundRect">
            <a:avLst>
              <a:gd name="adj" fmla="val 50000"/>
            </a:avLst>
          </a:prstGeom>
          <a:solidFill>
            <a:srgbClr val="41B496">
              <a:alpha val="1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85000"/>
                </a:schemeClr>
              </a:solidFill>
            </a:endParaRPr>
          </a:p>
        </p:txBody>
      </p:sp>
      <p:sp>
        <p:nvSpPr>
          <p:cNvPr id="14" name="Rectangle 13">
            <a:extLst>
              <a:ext uri="{FF2B5EF4-FFF2-40B4-BE49-F238E27FC236}">
                <a16:creationId xmlns:a16="http://schemas.microsoft.com/office/drawing/2014/main" id="{9761C548-C462-1DFD-35EC-2BFCE73B9124}"/>
              </a:ext>
            </a:extLst>
          </p:cNvPr>
          <p:cNvSpPr/>
          <p:nvPr/>
        </p:nvSpPr>
        <p:spPr>
          <a:xfrm>
            <a:off x="3042316" y="3720571"/>
            <a:ext cx="5879269" cy="338554"/>
          </a:xfrm>
          <a:prstGeom prst="rect">
            <a:avLst/>
          </a:prstGeom>
        </p:spPr>
        <p:txBody>
          <a:bodyPr wrap="square">
            <a:spAutoFit/>
          </a:bodyPr>
          <a:lstStyle/>
          <a:p>
            <a:pPr algn="ctr"/>
            <a:r>
              <a:rPr lang="en-NZ" sz="1600">
                <a:latin typeface="Franklin Gothic Book" panose="020B0503020102020204" pitchFamily="34" charset="0"/>
              </a:rPr>
              <a:t>Stay in the loop of latest developments (</a:t>
            </a:r>
            <a:r>
              <a:rPr lang="en-NZ" sz="1600">
                <a:latin typeface="Franklin Gothic Book" panose="020B0503020102020204" pitchFamily="34" charset="0"/>
                <a:hlinkClick r:id="rId3"/>
              </a:rPr>
              <a:t>@EECA_nz</a:t>
            </a:r>
            <a:r>
              <a:rPr lang="en-NZ" sz="1600">
                <a:latin typeface="Franklin Gothic Book" panose="020B0503020102020204" pitchFamily="34" charset="0"/>
              </a:rPr>
              <a:t>, </a:t>
            </a:r>
            <a:r>
              <a:rPr lang="en-NZ" sz="1600">
                <a:latin typeface="Franklin Gothic Book" panose="020B0503020102020204" pitchFamily="34" charset="0"/>
                <a:hlinkClick r:id="rId4"/>
              </a:rPr>
              <a:t>LinkedIn</a:t>
            </a:r>
            <a:r>
              <a:rPr lang="en-NZ" sz="1600">
                <a:latin typeface="Franklin Gothic Book" panose="020B0503020102020204" pitchFamily="34" charset="0"/>
              </a:rPr>
              <a:t>)</a:t>
            </a:r>
          </a:p>
        </p:txBody>
      </p:sp>
      <p:grpSp>
        <p:nvGrpSpPr>
          <p:cNvPr id="6" name="Group 5">
            <a:extLst>
              <a:ext uri="{FF2B5EF4-FFF2-40B4-BE49-F238E27FC236}">
                <a16:creationId xmlns:a16="http://schemas.microsoft.com/office/drawing/2014/main" id="{5D1CB294-48F1-BDA2-F469-9C94047640A5}"/>
              </a:ext>
            </a:extLst>
          </p:cNvPr>
          <p:cNvGrpSpPr/>
          <p:nvPr/>
        </p:nvGrpSpPr>
        <p:grpSpPr>
          <a:xfrm>
            <a:off x="5954869" y="2863476"/>
            <a:ext cx="408282" cy="408282"/>
            <a:chOff x="5073251" y="4938988"/>
            <a:chExt cx="408282" cy="408282"/>
          </a:xfrm>
        </p:grpSpPr>
        <p:sp>
          <p:nvSpPr>
            <p:cNvPr id="21" name="Oval 20">
              <a:extLst>
                <a:ext uri="{FF2B5EF4-FFF2-40B4-BE49-F238E27FC236}">
                  <a16:creationId xmlns:a16="http://schemas.microsoft.com/office/drawing/2014/main" id="{B1167701-A324-0323-53C6-1A51911B6708}"/>
                </a:ext>
              </a:extLst>
            </p:cNvPr>
            <p:cNvSpPr/>
            <p:nvPr/>
          </p:nvSpPr>
          <p:spPr>
            <a:xfrm>
              <a:off x="5073251" y="4938988"/>
              <a:ext cx="408282" cy="408282"/>
            </a:xfrm>
            <a:prstGeom prst="ellipse">
              <a:avLst/>
            </a:prstGeom>
            <a:solidFill>
              <a:srgbClr val="16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hlinkClick r:id="rId4"/>
              <a:extLst>
                <a:ext uri="{FF2B5EF4-FFF2-40B4-BE49-F238E27FC236}">
                  <a16:creationId xmlns:a16="http://schemas.microsoft.com/office/drawing/2014/main" id="{A350887E-8026-0031-00EB-7419DB8592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8784" y="5041774"/>
              <a:ext cx="246737" cy="209402"/>
            </a:xfrm>
            <a:prstGeom prst="rect">
              <a:avLst/>
            </a:prstGeom>
          </p:spPr>
        </p:pic>
      </p:grpSp>
      <p:grpSp>
        <p:nvGrpSpPr>
          <p:cNvPr id="51" name="Group 50">
            <a:extLst>
              <a:ext uri="{FF2B5EF4-FFF2-40B4-BE49-F238E27FC236}">
                <a16:creationId xmlns:a16="http://schemas.microsoft.com/office/drawing/2014/main" id="{14E6B909-53DD-5EDC-D582-05B18FE70C2A}"/>
              </a:ext>
            </a:extLst>
          </p:cNvPr>
          <p:cNvGrpSpPr/>
          <p:nvPr/>
        </p:nvGrpSpPr>
        <p:grpSpPr>
          <a:xfrm>
            <a:off x="6717632" y="2852065"/>
            <a:ext cx="408282" cy="408282"/>
            <a:chOff x="4430142" y="4404338"/>
            <a:chExt cx="408282" cy="408282"/>
          </a:xfrm>
        </p:grpSpPr>
        <p:sp>
          <p:nvSpPr>
            <p:cNvPr id="39" name="Oval 38">
              <a:extLst>
                <a:ext uri="{FF2B5EF4-FFF2-40B4-BE49-F238E27FC236}">
                  <a16:creationId xmlns:a16="http://schemas.microsoft.com/office/drawing/2014/main" id="{3D12765E-9E3D-E982-3A26-0270B6483BBD}"/>
                </a:ext>
              </a:extLst>
            </p:cNvPr>
            <p:cNvSpPr/>
            <p:nvPr/>
          </p:nvSpPr>
          <p:spPr>
            <a:xfrm>
              <a:off x="4430142" y="4404338"/>
              <a:ext cx="408282" cy="408282"/>
            </a:xfrm>
            <a:prstGeom prst="ellipse">
              <a:avLst/>
            </a:prstGeom>
            <a:solidFill>
              <a:srgbClr val="16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Monitor with solid fill">
              <a:extLst>
                <a:ext uri="{FF2B5EF4-FFF2-40B4-BE49-F238E27FC236}">
                  <a16:creationId xmlns:a16="http://schemas.microsoft.com/office/drawing/2014/main" id="{CDFB6794-540E-73CC-A0AC-CA1503EA0F4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93197" y="4467982"/>
              <a:ext cx="300826" cy="300826"/>
            </a:xfrm>
            <a:prstGeom prst="rect">
              <a:avLst/>
            </a:prstGeom>
          </p:spPr>
        </p:pic>
      </p:grpSp>
      <p:grpSp>
        <p:nvGrpSpPr>
          <p:cNvPr id="49" name="Group 48">
            <a:extLst>
              <a:ext uri="{FF2B5EF4-FFF2-40B4-BE49-F238E27FC236}">
                <a16:creationId xmlns:a16="http://schemas.microsoft.com/office/drawing/2014/main" id="{10CCAFB8-A365-A18C-92FF-563389DD1889}"/>
              </a:ext>
            </a:extLst>
          </p:cNvPr>
          <p:cNvGrpSpPr/>
          <p:nvPr/>
        </p:nvGrpSpPr>
        <p:grpSpPr>
          <a:xfrm>
            <a:off x="5192106" y="2863476"/>
            <a:ext cx="408282" cy="408282"/>
            <a:chOff x="4911101" y="3123492"/>
            <a:chExt cx="408282" cy="408282"/>
          </a:xfrm>
        </p:grpSpPr>
        <p:sp>
          <p:nvSpPr>
            <p:cNvPr id="45" name="Oval 44">
              <a:extLst>
                <a:ext uri="{FF2B5EF4-FFF2-40B4-BE49-F238E27FC236}">
                  <a16:creationId xmlns:a16="http://schemas.microsoft.com/office/drawing/2014/main" id="{BD01D58E-A3CE-43C0-8622-3C761798D19C}"/>
                </a:ext>
              </a:extLst>
            </p:cNvPr>
            <p:cNvSpPr/>
            <p:nvPr/>
          </p:nvSpPr>
          <p:spPr>
            <a:xfrm>
              <a:off x="4911101" y="3123492"/>
              <a:ext cx="408282" cy="408282"/>
            </a:xfrm>
            <a:prstGeom prst="ellipse">
              <a:avLst/>
            </a:prstGeom>
            <a:solidFill>
              <a:srgbClr val="16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A picture containing ax, vector graphics&#10;&#10;Description automatically generated">
              <a:hlinkClick r:id="rId3"/>
              <a:extLst>
                <a:ext uri="{FF2B5EF4-FFF2-40B4-BE49-F238E27FC236}">
                  <a16:creationId xmlns:a16="http://schemas.microsoft.com/office/drawing/2014/main" id="{B4887F9E-087F-F509-D5D7-FE3161A1A7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01024" y="3235695"/>
              <a:ext cx="248536" cy="201818"/>
            </a:xfrm>
            <a:prstGeom prst="rect">
              <a:avLst/>
            </a:prstGeom>
          </p:spPr>
        </p:pic>
      </p:grpSp>
      <p:sp>
        <p:nvSpPr>
          <p:cNvPr id="2" name="Title 1">
            <a:extLst>
              <a:ext uri="{FF2B5EF4-FFF2-40B4-BE49-F238E27FC236}">
                <a16:creationId xmlns:a16="http://schemas.microsoft.com/office/drawing/2014/main" id="{A271A043-9AE2-A9C0-54DE-011AE534CD5D}"/>
              </a:ext>
            </a:extLst>
          </p:cNvPr>
          <p:cNvSpPr txBox="1">
            <a:spLocks/>
          </p:cNvSpPr>
          <p:nvPr/>
        </p:nvSpPr>
        <p:spPr>
          <a:xfrm>
            <a:off x="588963" y="1172308"/>
            <a:ext cx="2290413" cy="157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b="1" i="0" err="1">
                <a:solidFill>
                  <a:schemeClr val="tx2"/>
                </a:solidFill>
                <a:effectLst/>
                <a:latin typeface="Sitka Banner" panose="02000505000000020004" pitchFamily="2" charset="0"/>
              </a:rPr>
              <a:t>Ngā</a:t>
            </a:r>
            <a:r>
              <a:rPr lang="en-NZ" b="1" i="0">
                <a:solidFill>
                  <a:schemeClr val="tx2"/>
                </a:solidFill>
                <a:effectLst/>
                <a:latin typeface="Sitka Banner" panose="02000505000000020004" pitchFamily="2" charset="0"/>
              </a:rPr>
              <a:t> Mihi</a:t>
            </a:r>
          </a:p>
          <a:p>
            <a:endParaRPr lang="en-NZ">
              <a:solidFill>
                <a:srgbClr val="164057"/>
              </a:solidFill>
              <a:latin typeface="Sitka Banner" pitchFamily="2" charset="0"/>
            </a:endParaRPr>
          </a:p>
        </p:txBody>
      </p:sp>
    </p:spTree>
    <p:extLst>
      <p:ext uri="{BB962C8B-B14F-4D97-AF65-F5344CB8AC3E}">
        <p14:creationId xmlns:p14="http://schemas.microsoft.com/office/powerpoint/2010/main" val="154200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B12FB1-1CAE-4754-91C9-2BA9F65BD394}"/>
              </a:ext>
            </a:extLst>
          </p:cNvPr>
          <p:cNvSpPr>
            <a:spLocks noGrp="1"/>
          </p:cNvSpPr>
          <p:nvPr>
            <p:ph type="body" sz="quarter" idx="14"/>
          </p:nvPr>
        </p:nvSpPr>
        <p:spPr>
          <a:xfrm>
            <a:off x="1365581" y="3848667"/>
            <a:ext cx="2706018" cy="562507"/>
          </a:xfrm>
        </p:spPr>
        <p:txBody>
          <a:bodyPr/>
          <a:lstStyle/>
          <a:p>
            <a:r>
              <a:rPr lang="en-NZ"/>
              <a:t>Richard Briggs</a:t>
            </a:r>
          </a:p>
        </p:txBody>
      </p:sp>
      <p:sp>
        <p:nvSpPr>
          <p:cNvPr id="5" name="Text Placeholder 4">
            <a:extLst>
              <a:ext uri="{FF2B5EF4-FFF2-40B4-BE49-F238E27FC236}">
                <a16:creationId xmlns:a16="http://schemas.microsoft.com/office/drawing/2014/main" id="{A0C1C818-BD9B-407E-9DF8-4F047707529D}"/>
              </a:ext>
            </a:extLst>
          </p:cNvPr>
          <p:cNvSpPr>
            <a:spLocks noGrp="1"/>
          </p:cNvSpPr>
          <p:nvPr>
            <p:ph type="body" sz="quarter" idx="17"/>
          </p:nvPr>
        </p:nvSpPr>
        <p:spPr>
          <a:xfrm>
            <a:off x="4617262" y="4412481"/>
            <a:ext cx="2706018" cy="359095"/>
          </a:xfrm>
          <a:noFill/>
        </p:spPr>
        <p:txBody>
          <a:bodyPr vert="horz" lIns="91440" tIns="45720" rIns="91440" bIns="45720" numCol="1" rtlCol="0" anchor="ctr">
            <a:noAutofit/>
          </a:bodyPr>
          <a:lstStyle/>
          <a:p>
            <a:r>
              <a:rPr lang="en-NZ">
                <a:solidFill>
                  <a:schemeClr val="tx2"/>
                </a:solidFill>
                <a:latin typeface="Franklin Gothic Medium Cond"/>
              </a:rPr>
              <a:t>Manager Funds Delivery</a:t>
            </a:r>
          </a:p>
        </p:txBody>
      </p:sp>
      <p:sp>
        <p:nvSpPr>
          <p:cNvPr id="11" name="Title 1">
            <a:extLst>
              <a:ext uri="{FF2B5EF4-FFF2-40B4-BE49-F238E27FC236}">
                <a16:creationId xmlns:a16="http://schemas.microsoft.com/office/drawing/2014/main" id="{E0B5C769-0DE3-4C89-984D-DAD63812D3EC}"/>
              </a:ext>
            </a:extLst>
          </p:cNvPr>
          <p:cNvSpPr txBox="1">
            <a:spLocks/>
          </p:cNvSpPr>
          <p:nvPr/>
        </p:nvSpPr>
        <p:spPr>
          <a:xfrm>
            <a:off x="427326" y="288774"/>
            <a:ext cx="10440987" cy="1439863"/>
          </a:xfrm>
          <a:prstGeom prst="rect">
            <a:avLst/>
          </a:prstGeom>
        </p:spPr>
        <p:txBody>
          <a:bodyPr/>
          <a:lstStyle>
            <a:lvl1pPr algn="l" defTabSz="914400" rtl="0" eaLnBrk="1" latinLnBrk="0" hangingPunct="1">
              <a:lnSpc>
                <a:spcPct val="90000"/>
              </a:lnSpc>
              <a:spcBef>
                <a:spcPct val="0"/>
              </a:spcBef>
              <a:buNone/>
              <a:defRPr sz="3600" b="0" i="0" kern="1200">
                <a:solidFill>
                  <a:schemeClr val="tx1"/>
                </a:solidFill>
                <a:latin typeface="FranklinGothicURWBoo" pitchFamily="2" charset="77"/>
                <a:ea typeface="+mj-ea"/>
                <a:cs typeface="+mj-cs"/>
              </a:defRPr>
            </a:lvl1pPr>
          </a:lstStyle>
          <a:p>
            <a:r>
              <a:rPr lang="en-US"/>
              <a:t>EECA’s team here today</a:t>
            </a:r>
            <a:br>
              <a:rPr lang="en-US"/>
            </a:br>
            <a:endParaRPr lang="en-US" sz="2800" i="1"/>
          </a:p>
        </p:txBody>
      </p:sp>
      <p:sp>
        <p:nvSpPr>
          <p:cNvPr id="13" name="Text Placeholder 2">
            <a:extLst>
              <a:ext uri="{FF2B5EF4-FFF2-40B4-BE49-F238E27FC236}">
                <a16:creationId xmlns:a16="http://schemas.microsoft.com/office/drawing/2014/main" id="{FEF59581-CB52-42D2-B926-81837DE30F5B}"/>
              </a:ext>
            </a:extLst>
          </p:cNvPr>
          <p:cNvSpPr txBox="1">
            <a:spLocks/>
          </p:cNvSpPr>
          <p:nvPr/>
        </p:nvSpPr>
        <p:spPr>
          <a:xfrm>
            <a:off x="4579396" y="3849974"/>
            <a:ext cx="2464600" cy="562507"/>
          </a:xfrm>
          <a:prstGeom prst="rect">
            <a:avLst/>
          </a:prstGeom>
          <a:noFill/>
        </p:spPr>
        <p:txBody>
          <a:bodyPr vert="horz" lIns="91440" tIns="45720" rIns="91440" bIns="45720" numCol="1" rtlCol="0" anchor="ctr">
            <a:noAutofit/>
          </a:bodyPr>
          <a:lstStyle>
            <a:lvl1pPr marL="0" indent="0" algn="l" defTabSz="914400" rtl="0" eaLnBrk="1" latinLnBrk="0" hangingPunct="1">
              <a:lnSpc>
                <a:spcPts val="2000"/>
              </a:lnSpc>
              <a:spcBef>
                <a:spcPts val="200"/>
              </a:spcBef>
              <a:spcAft>
                <a:spcPts val="300"/>
              </a:spcAft>
              <a:buFont typeface="Arial" panose="020B0604020202020204" pitchFamily="34" charset="0"/>
              <a:buNone/>
              <a:defRPr sz="2000" b="1" i="0" kern="1200" spc="20" baseline="0">
                <a:solidFill>
                  <a:schemeClr val="tx2"/>
                </a:solidFill>
                <a:latin typeface="Franklin Gothic Demi" panose="020B0603020102020204" pitchFamily="34" charset="0"/>
                <a:ea typeface="+mn-ea"/>
                <a:cs typeface="+mn-cs"/>
              </a:defRPr>
            </a:lvl1pPr>
            <a:lvl2pPr marL="4572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2pPr>
            <a:lvl3pPr marL="9144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3pPr>
            <a:lvl4pPr marL="13716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4pPr>
            <a:lvl5pPr marL="18288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Camilla Cochrane</a:t>
            </a:r>
          </a:p>
        </p:txBody>
      </p:sp>
      <p:sp>
        <p:nvSpPr>
          <p:cNvPr id="15" name="Text Placeholder 4">
            <a:extLst>
              <a:ext uri="{FF2B5EF4-FFF2-40B4-BE49-F238E27FC236}">
                <a16:creationId xmlns:a16="http://schemas.microsoft.com/office/drawing/2014/main" id="{C895DEB2-CA4A-407A-BD04-3A34990BD050}"/>
              </a:ext>
            </a:extLst>
          </p:cNvPr>
          <p:cNvSpPr txBox="1">
            <a:spLocks/>
          </p:cNvSpPr>
          <p:nvPr/>
        </p:nvSpPr>
        <p:spPr>
          <a:xfrm>
            <a:off x="1392249" y="4409682"/>
            <a:ext cx="2464600" cy="562507"/>
          </a:xfrm>
          <a:prstGeom prst="rect">
            <a:avLst/>
          </a:prstGeom>
          <a:noFill/>
        </p:spPr>
        <p:txBody>
          <a:bodyPr vert="horz" lIns="91440" tIns="45720" rIns="91440" bIns="45720" numCol="1" rtlCol="0" anchor="ctr">
            <a:noAutofit/>
          </a:bodyPr>
          <a:lstStyle>
            <a:defPPr>
              <a:defRPr lang="en-US"/>
            </a:defPPr>
            <a:lvl1pPr indent="0">
              <a:lnSpc>
                <a:spcPts val="2000"/>
              </a:lnSpc>
              <a:spcBef>
                <a:spcPts val="200"/>
              </a:spcBef>
              <a:spcAft>
                <a:spcPts val="300"/>
              </a:spcAft>
              <a:buFont typeface="Arial" panose="020B0604020202020204" pitchFamily="34" charset="0"/>
              <a:buNone/>
              <a:defRPr sz="1600" b="0" i="0" spc="20" baseline="0">
                <a:solidFill>
                  <a:schemeClr val="tx2"/>
                </a:solidFill>
                <a:latin typeface="Franklin Gothic Medium Cond" panose="020B0606030402020204" pitchFamily="34" charset="0"/>
              </a:defRPr>
            </a:lvl1pPr>
            <a:lvl2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2pPr>
            <a:lvl3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3pPr>
            <a:lvl4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4pPr>
            <a:lvl5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NZ"/>
              <a:t>Group Manager, Delivery &amp; Partnerships</a:t>
            </a:r>
          </a:p>
        </p:txBody>
      </p:sp>
      <p:pic>
        <p:nvPicPr>
          <p:cNvPr id="17" name="Picture Placeholder 9" descr="A person wearing a striped shirt&#10;&#10;Description automatically generated with low confidence">
            <a:extLst>
              <a:ext uri="{FF2B5EF4-FFF2-40B4-BE49-F238E27FC236}">
                <a16:creationId xmlns:a16="http://schemas.microsoft.com/office/drawing/2014/main" id="{18EEF7CF-DF5E-4740-B4AF-BA21F7BD09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1" r="538" b="24172"/>
          <a:stretch/>
        </p:blipFill>
        <p:spPr>
          <a:xfrm>
            <a:off x="1395807" y="1331821"/>
            <a:ext cx="1974161" cy="2005007"/>
          </a:xfrm>
          <a:prstGeom prst="ellipse">
            <a:avLst/>
          </a:prstGeom>
          <a:solidFill>
            <a:schemeClr val="bg1">
              <a:lumMod val="85000"/>
            </a:schemeClr>
          </a:solidFill>
        </p:spPr>
      </p:pic>
      <p:pic>
        <p:nvPicPr>
          <p:cNvPr id="23" name="Picture Placeholder 22" descr="A picture containing person, blue&#10;&#10;Description automatically generated">
            <a:extLst>
              <a:ext uri="{FF2B5EF4-FFF2-40B4-BE49-F238E27FC236}">
                <a16:creationId xmlns:a16="http://schemas.microsoft.com/office/drawing/2014/main" id="{44A037E0-CD2B-4248-BEEE-836A1769C99C}"/>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7717" b="24457"/>
          <a:stretch/>
        </p:blipFill>
        <p:spPr>
          <a:xfrm>
            <a:off x="4617262" y="1333587"/>
            <a:ext cx="1968811" cy="2005853"/>
          </a:xfrm>
        </p:spPr>
      </p:pic>
      <p:sp>
        <p:nvSpPr>
          <p:cNvPr id="12" name="Slide Number Placeholder 3">
            <a:extLst>
              <a:ext uri="{FF2B5EF4-FFF2-40B4-BE49-F238E27FC236}">
                <a16:creationId xmlns:a16="http://schemas.microsoft.com/office/drawing/2014/main" id="{282A87F8-52E9-4AB9-9291-6A5ED5D48E50}"/>
              </a:ext>
            </a:extLst>
          </p:cNvPr>
          <p:cNvSpPr txBox="1">
            <a:spLocks/>
          </p:cNvSpPr>
          <p:nvPr/>
        </p:nvSpPr>
        <p:spPr>
          <a:xfrm>
            <a:off x="4777128" y="6493247"/>
            <a:ext cx="2743200" cy="365125"/>
          </a:xfrm>
          <a:prstGeom prst="rect">
            <a:avLst/>
          </a:prstGeom>
        </p:spPr>
        <p:txBody>
          <a:bodyPr vert="horz" lIns="91440" tIns="45720" rIns="91440" bIns="45720" rtlCol="0" anchor="ctr"/>
          <a:lstStyle>
            <a:defPPr>
              <a:defRPr lang="en-US"/>
            </a:defPPr>
            <a:lvl1pPr lvl="0" algn="ct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EBC3B-6AD1-4250-AECB-003D38DD037F}" type="slidenum">
              <a:rPr lang="en-NZ"/>
              <a:pPr/>
              <a:t>2</a:t>
            </a:fld>
            <a:endParaRPr lang="en-NZ"/>
          </a:p>
        </p:txBody>
      </p:sp>
    </p:spTree>
    <p:extLst>
      <p:ext uri="{BB962C8B-B14F-4D97-AF65-F5344CB8AC3E}">
        <p14:creationId xmlns:p14="http://schemas.microsoft.com/office/powerpoint/2010/main" val="206255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1668-E7EC-4A60-8B31-1C10EEC162A4}"/>
              </a:ext>
            </a:extLst>
          </p:cNvPr>
          <p:cNvSpPr>
            <a:spLocks noGrp="1"/>
          </p:cNvSpPr>
          <p:nvPr>
            <p:ph type="title"/>
          </p:nvPr>
        </p:nvSpPr>
        <p:spPr/>
        <p:txBody>
          <a:bodyPr/>
          <a:lstStyle/>
          <a:p>
            <a:r>
              <a:rPr lang="en-NZ"/>
              <a:t>Agenda for the meeting</a:t>
            </a:r>
          </a:p>
        </p:txBody>
      </p:sp>
      <p:sp>
        <p:nvSpPr>
          <p:cNvPr id="3" name="Content Placeholder 2">
            <a:extLst>
              <a:ext uri="{FF2B5EF4-FFF2-40B4-BE49-F238E27FC236}">
                <a16:creationId xmlns:a16="http://schemas.microsoft.com/office/drawing/2014/main" id="{6747B282-215D-407E-93E6-D76AFB982152}"/>
              </a:ext>
            </a:extLst>
          </p:cNvPr>
          <p:cNvSpPr>
            <a:spLocks noGrp="1"/>
          </p:cNvSpPr>
          <p:nvPr>
            <p:ph idx="1"/>
          </p:nvPr>
        </p:nvSpPr>
        <p:spPr>
          <a:xfrm>
            <a:off x="334962" y="1989139"/>
            <a:ext cx="6192837" cy="4319586"/>
          </a:xfrm>
        </p:spPr>
        <p:txBody>
          <a:bodyPr vert="horz" lIns="91440" tIns="45720" rIns="91440" bIns="45720" numCol="1" rtlCol="0" anchor="t">
            <a:normAutofit/>
          </a:bodyPr>
          <a:lstStyle/>
          <a:p>
            <a:pPr marL="285750" indent="-285750">
              <a:lnSpc>
                <a:spcPct val="100000"/>
              </a:lnSpc>
              <a:spcBef>
                <a:spcPts val="600"/>
              </a:spcBef>
              <a:spcAft>
                <a:spcPts val="600"/>
              </a:spcAft>
              <a:buFont typeface="Arial" panose="020B0604020202020204" pitchFamily="34" charset="0"/>
              <a:buChar char="•"/>
            </a:pPr>
            <a:r>
              <a:rPr lang="en-NZ" sz="2800" dirty="0">
                <a:latin typeface="Franklin Gothic Book"/>
              </a:rPr>
              <a:t>Government approach to public EV charging</a:t>
            </a:r>
            <a:r>
              <a:rPr lang="en-NZ" dirty="0">
                <a:latin typeface="Franklin Gothic Book"/>
              </a:rPr>
              <a:t> </a:t>
            </a:r>
            <a:endParaRPr lang="en-NZ" sz="2800" dirty="0">
              <a:latin typeface="Franklin Gothic Book"/>
            </a:endParaRPr>
          </a:p>
          <a:p>
            <a:pPr marL="285750" indent="-285750">
              <a:lnSpc>
                <a:spcPct val="100000"/>
              </a:lnSpc>
              <a:spcBef>
                <a:spcPts val="600"/>
              </a:spcBef>
              <a:spcAft>
                <a:spcPts val="600"/>
              </a:spcAft>
              <a:buFont typeface="Arial" panose="020B0604020202020204" pitchFamily="34" charset="0"/>
              <a:buChar char="•"/>
            </a:pPr>
            <a:r>
              <a:rPr lang="en-NZ" sz="2800" dirty="0">
                <a:latin typeface="Franklin Gothic Book"/>
              </a:rPr>
              <a:t>The current EV charging round</a:t>
            </a:r>
          </a:p>
          <a:p>
            <a:pPr marL="285750" indent="-285750">
              <a:lnSpc>
                <a:spcPct val="100000"/>
              </a:lnSpc>
              <a:spcBef>
                <a:spcPts val="600"/>
              </a:spcBef>
              <a:spcAft>
                <a:spcPts val="600"/>
              </a:spcAft>
              <a:buFont typeface="Arial" panose="020B0604020202020204" pitchFamily="34" charset="0"/>
              <a:buChar char="•"/>
            </a:pPr>
            <a:r>
              <a:rPr lang="en-NZ" sz="2800" dirty="0">
                <a:latin typeface="Franklin Gothic Book"/>
              </a:rPr>
              <a:t>The RFP and how to apply</a:t>
            </a:r>
          </a:p>
          <a:p>
            <a:pPr marL="285750" indent="-285750">
              <a:lnSpc>
                <a:spcPct val="100000"/>
              </a:lnSpc>
              <a:spcBef>
                <a:spcPts val="600"/>
              </a:spcBef>
              <a:spcAft>
                <a:spcPts val="600"/>
              </a:spcAft>
              <a:buFont typeface="Arial" panose="020B0604020202020204" pitchFamily="34" charset="0"/>
              <a:buChar char="•"/>
            </a:pPr>
            <a:endParaRPr lang="en-NZ" dirty="0">
              <a:latin typeface="Franklin Gothic Book"/>
            </a:endParaRPr>
          </a:p>
          <a:p>
            <a:pPr marL="0" indent="0">
              <a:lnSpc>
                <a:spcPct val="100000"/>
              </a:lnSpc>
              <a:spcBef>
                <a:spcPts val="600"/>
              </a:spcBef>
              <a:spcAft>
                <a:spcPts val="600"/>
              </a:spcAft>
            </a:pPr>
            <a:r>
              <a:rPr lang="en-NZ" dirty="0">
                <a:latin typeface="Franklin Gothic Book"/>
              </a:rPr>
              <a:t>Questions in the chat please </a:t>
            </a:r>
          </a:p>
          <a:p>
            <a:pPr marL="285750" indent="-285750">
              <a:lnSpc>
                <a:spcPct val="100000"/>
              </a:lnSpc>
              <a:spcBef>
                <a:spcPts val="600"/>
              </a:spcBef>
              <a:spcAft>
                <a:spcPts val="600"/>
              </a:spcAft>
              <a:buFont typeface="Arial" panose="020B0604020202020204" pitchFamily="34" charset="0"/>
              <a:buChar char="•"/>
            </a:pPr>
            <a:endParaRPr lang="en-NZ" sz="2800" dirty="0">
              <a:latin typeface="Franklin Gothic Book"/>
            </a:endParaRPr>
          </a:p>
        </p:txBody>
      </p:sp>
      <p:pic>
        <p:nvPicPr>
          <p:cNvPr id="5" name="Picture Placeholder 4" descr="A person looking at her phone&#10;&#10;Description automatically generated">
            <a:extLst>
              <a:ext uri="{FF2B5EF4-FFF2-40B4-BE49-F238E27FC236}">
                <a16:creationId xmlns:a16="http://schemas.microsoft.com/office/drawing/2014/main" id="{0088A639-43FC-7C52-59CF-EDA6208BB626}"/>
              </a:ext>
            </a:extLst>
          </p:cNvPr>
          <p:cNvPicPr>
            <a:picLocks noGrp="1" noChangeAspect="1"/>
          </p:cNvPicPr>
          <p:nvPr>
            <p:ph type="pic" sz="quarter" idx="13"/>
          </p:nvPr>
        </p:nvPicPr>
        <p:blipFill>
          <a:blip r:embed="rId3"/>
          <a:srcRect l="22577" r="22577"/>
          <a:stretch/>
        </p:blipFill>
        <p:spPr>
          <a:xfrm>
            <a:off x="6535174" y="549275"/>
            <a:ext cx="4737100" cy="5759450"/>
          </a:xfrm>
        </p:spPr>
      </p:pic>
    </p:spTree>
    <p:extLst>
      <p:ext uri="{BB962C8B-B14F-4D97-AF65-F5344CB8AC3E}">
        <p14:creationId xmlns:p14="http://schemas.microsoft.com/office/powerpoint/2010/main" val="315564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403A-5DF8-11C9-55BF-ED0E9BF2E613}"/>
              </a:ext>
            </a:extLst>
          </p:cNvPr>
          <p:cNvSpPr>
            <a:spLocks noGrp="1"/>
          </p:cNvSpPr>
          <p:nvPr>
            <p:ph type="title"/>
          </p:nvPr>
        </p:nvSpPr>
        <p:spPr>
          <a:xfrm>
            <a:off x="880533" y="549275"/>
            <a:ext cx="9895418" cy="1439863"/>
          </a:xfrm>
        </p:spPr>
        <p:txBody>
          <a:bodyPr>
            <a:normAutofit/>
          </a:bodyPr>
          <a:lstStyle/>
          <a:p>
            <a:r>
              <a:rPr lang="en-NZ"/>
              <a:t>The Government’s approach to EV charging in 2024 and beyond</a:t>
            </a:r>
          </a:p>
        </p:txBody>
      </p:sp>
      <p:sp>
        <p:nvSpPr>
          <p:cNvPr id="3" name="Content Placeholder 2">
            <a:extLst>
              <a:ext uri="{FF2B5EF4-FFF2-40B4-BE49-F238E27FC236}">
                <a16:creationId xmlns:a16="http://schemas.microsoft.com/office/drawing/2014/main" id="{C9E2F2E6-AC33-8EBF-BDED-961011C1C82B}"/>
              </a:ext>
            </a:extLst>
          </p:cNvPr>
          <p:cNvSpPr>
            <a:spLocks noGrp="1"/>
          </p:cNvSpPr>
          <p:nvPr>
            <p:ph idx="1"/>
          </p:nvPr>
        </p:nvSpPr>
        <p:spPr>
          <a:xfrm>
            <a:off x="712503" y="2185833"/>
            <a:ext cx="10359781" cy="4446058"/>
          </a:xfrm>
        </p:spPr>
        <p:txBody>
          <a:bodyPr vert="horz" lIns="91440" tIns="45720" rIns="91440" bIns="45720" numCol="1" rtlCol="0" anchor="t">
            <a:normAutofit fontScale="85000" lnSpcReduction="20000"/>
          </a:bodyPr>
          <a:lstStyle/>
          <a:p>
            <a:pPr marL="342900" indent="-342900">
              <a:lnSpc>
                <a:spcPct val="120000"/>
              </a:lnSpc>
              <a:spcBef>
                <a:spcPts val="600"/>
              </a:spcBef>
              <a:spcAft>
                <a:spcPts val="600"/>
              </a:spcAft>
              <a:buFont typeface="Arial" panose="020B0604020202020204" pitchFamily="34" charset="0"/>
              <a:buChar char="•"/>
              <a:defRPr/>
            </a:pPr>
            <a:r>
              <a:rPr lang="en-GB">
                <a:latin typeface="Franklin Gothic Book"/>
              </a:rPr>
              <a:t>The Government’s goal remains 10,000 public charging points committed by 2030</a:t>
            </a:r>
          </a:p>
          <a:p>
            <a:pPr marL="342900" indent="-342900">
              <a:lnSpc>
                <a:spcPct val="120000"/>
              </a:lnSpc>
              <a:spcBef>
                <a:spcPts val="600"/>
              </a:spcBef>
              <a:spcAft>
                <a:spcPts val="600"/>
              </a:spcAft>
              <a:buFont typeface="Arial" panose="020B0604020202020204" pitchFamily="34" charset="0"/>
              <a:buChar char="•"/>
              <a:defRPr/>
            </a:pPr>
            <a:r>
              <a:rPr lang="en-GB">
                <a:latin typeface="Franklin Gothic Book"/>
              </a:rPr>
              <a:t>Large focus on reducing regulatory barriers – removing need for resource consent and addressing issues with connection costs and processes</a:t>
            </a:r>
          </a:p>
          <a:p>
            <a:pPr marL="342900" indent="-342900">
              <a:lnSpc>
                <a:spcPct val="120000"/>
              </a:lnSpc>
              <a:spcBef>
                <a:spcPts val="600"/>
              </a:spcBef>
              <a:spcAft>
                <a:spcPts val="600"/>
              </a:spcAft>
              <a:buFont typeface="Arial" panose="020B0604020202020204" pitchFamily="34" charset="0"/>
              <a:buChar char="•"/>
              <a:defRPr/>
            </a:pPr>
            <a:r>
              <a:rPr lang="en-GB">
                <a:latin typeface="Franklin Gothic Book"/>
              </a:rPr>
              <a:t>Government co-investment will place a </a:t>
            </a:r>
            <a:r>
              <a:rPr lang="en-NZ">
                <a:latin typeface="Franklin Gothic Book"/>
              </a:rPr>
              <a:t>greater emphasis on maximising private sector contribution, demonstrating value for money and more directly addressing barriers</a:t>
            </a:r>
          </a:p>
          <a:p>
            <a:pPr marL="342900" indent="-342900">
              <a:lnSpc>
                <a:spcPct val="120000"/>
              </a:lnSpc>
              <a:spcBef>
                <a:spcPts val="600"/>
              </a:spcBef>
              <a:spcAft>
                <a:spcPts val="600"/>
              </a:spcAft>
              <a:buFont typeface="Arial" panose="020B0604020202020204" pitchFamily="34" charset="0"/>
              <a:buChar char="•"/>
              <a:defRPr/>
            </a:pPr>
            <a:r>
              <a:rPr lang="en-NZ">
                <a:latin typeface="Franklin Gothic Book"/>
              </a:rPr>
              <a:t>Cross-agency Taskforce is progressing work on the co-investment approach from 2025 onwards, including development of a cost benefit framework </a:t>
            </a:r>
          </a:p>
          <a:p>
            <a:pPr marL="342900" indent="-342900">
              <a:lnSpc>
                <a:spcPct val="120000"/>
              </a:lnSpc>
              <a:spcBef>
                <a:spcPts val="600"/>
              </a:spcBef>
              <a:spcAft>
                <a:spcPts val="600"/>
              </a:spcAft>
              <a:buFont typeface="Arial" panose="020B0604020202020204" pitchFamily="34" charset="0"/>
              <a:buChar char="•"/>
              <a:defRPr/>
            </a:pPr>
            <a:r>
              <a:rPr lang="en-NZ">
                <a:latin typeface="Franklin Gothic Book"/>
              </a:rPr>
              <a:t>Ongoing industry engagement will be important right through the process </a:t>
            </a:r>
            <a:endParaRPr lang="en-NZ">
              <a:solidFill>
                <a:srgbClr val="000000"/>
              </a:solidFill>
              <a:latin typeface="Franklin Gothic Book"/>
            </a:endParaRPr>
          </a:p>
        </p:txBody>
      </p:sp>
    </p:spTree>
    <p:extLst>
      <p:ext uri="{BB962C8B-B14F-4D97-AF65-F5344CB8AC3E}">
        <p14:creationId xmlns:p14="http://schemas.microsoft.com/office/powerpoint/2010/main" val="326874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403A-5DF8-11C9-55BF-ED0E9BF2E613}"/>
              </a:ext>
            </a:extLst>
          </p:cNvPr>
          <p:cNvSpPr>
            <a:spLocks noGrp="1"/>
          </p:cNvSpPr>
          <p:nvPr>
            <p:ph type="title"/>
          </p:nvPr>
        </p:nvSpPr>
        <p:spPr>
          <a:xfrm>
            <a:off x="880533" y="549275"/>
            <a:ext cx="9895418" cy="1439863"/>
          </a:xfrm>
        </p:spPr>
        <p:txBody>
          <a:bodyPr>
            <a:normAutofit/>
          </a:bodyPr>
          <a:lstStyle/>
          <a:p>
            <a:r>
              <a:rPr lang="en-NZ"/>
              <a:t>The Government’s approach to EV charging in 2024 and beyond</a:t>
            </a:r>
          </a:p>
        </p:txBody>
      </p:sp>
      <p:sp>
        <p:nvSpPr>
          <p:cNvPr id="3" name="Content Placeholder 2">
            <a:extLst>
              <a:ext uri="{FF2B5EF4-FFF2-40B4-BE49-F238E27FC236}">
                <a16:creationId xmlns:a16="http://schemas.microsoft.com/office/drawing/2014/main" id="{C9E2F2E6-AC33-8EBF-BDED-961011C1C82B}"/>
              </a:ext>
            </a:extLst>
          </p:cNvPr>
          <p:cNvSpPr>
            <a:spLocks noGrp="1"/>
          </p:cNvSpPr>
          <p:nvPr>
            <p:ph idx="1"/>
          </p:nvPr>
        </p:nvSpPr>
        <p:spPr>
          <a:xfrm>
            <a:off x="712503" y="2185833"/>
            <a:ext cx="10359781" cy="4446058"/>
          </a:xfrm>
        </p:spPr>
        <p:txBody>
          <a:bodyPr vert="horz" lIns="91440" tIns="45720" rIns="91440" bIns="45720" numCol="1" rtlCol="0" anchor="t">
            <a:normAutofit/>
          </a:bodyPr>
          <a:lstStyle/>
          <a:p>
            <a:pPr marL="342900" indent="-342900">
              <a:lnSpc>
                <a:spcPct val="120000"/>
              </a:lnSpc>
              <a:spcBef>
                <a:spcPts val="600"/>
              </a:spcBef>
              <a:spcAft>
                <a:spcPts val="600"/>
              </a:spcAft>
              <a:buFont typeface="Arial" panose="020B0604020202020204" pitchFamily="34" charset="0"/>
              <a:buChar char="•"/>
              <a:defRPr/>
            </a:pPr>
            <a:r>
              <a:rPr lang="en-GB">
                <a:latin typeface="Franklin Gothic Book"/>
              </a:rPr>
              <a:t>To maintain momentum, EECA will continue to deliver EV charging rounds throughout 2024.</a:t>
            </a:r>
          </a:p>
          <a:p>
            <a:pPr marL="342900" indent="-342900">
              <a:lnSpc>
                <a:spcPct val="120000"/>
              </a:lnSpc>
              <a:spcBef>
                <a:spcPts val="600"/>
              </a:spcBef>
              <a:spcAft>
                <a:spcPts val="600"/>
              </a:spcAft>
              <a:buFont typeface="Arial" panose="020B0604020202020204" pitchFamily="34" charset="0"/>
              <a:buChar char="•"/>
              <a:defRPr/>
            </a:pPr>
            <a:r>
              <a:rPr lang="en-NZ">
                <a:latin typeface="Franklin Gothic Book"/>
              </a:rPr>
              <a:t>Further EECA investment activity will take place later this year to test new funding and financing approaches. The Taskforce will engage with industry shortly to design these.</a:t>
            </a:r>
          </a:p>
          <a:p>
            <a:pPr marL="342900" indent="-342900">
              <a:lnSpc>
                <a:spcPct val="120000"/>
              </a:lnSpc>
              <a:spcBef>
                <a:spcPts val="600"/>
              </a:spcBef>
              <a:spcAft>
                <a:spcPts val="600"/>
              </a:spcAft>
              <a:buFont typeface="Arial" panose="020B0604020202020204" pitchFamily="34" charset="0"/>
              <a:buChar char="•"/>
              <a:defRPr/>
            </a:pPr>
            <a:r>
              <a:rPr lang="en-NZ">
                <a:latin typeface="Franklin Gothic Book"/>
              </a:rPr>
              <a:t>Outcomes from 2024 funding rounds will inform the approach from 2025 onwards.</a:t>
            </a:r>
            <a:endParaRPr lang="en-NZ">
              <a:solidFill>
                <a:srgbClr val="000000"/>
              </a:solidFill>
              <a:latin typeface="Franklin Gothic Book"/>
            </a:endParaRPr>
          </a:p>
        </p:txBody>
      </p:sp>
    </p:spTree>
    <p:extLst>
      <p:ext uri="{BB962C8B-B14F-4D97-AF65-F5344CB8AC3E}">
        <p14:creationId xmlns:p14="http://schemas.microsoft.com/office/powerpoint/2010/main" val="170738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403A-5DF8-11C9-55BF-ED0E9BF2E613}"/>
              </a:ext>
            </a:extLst>
          </p:cNvPr>
          <p:cNvSpPr>
            <a:spLocks noGrp="1"/>
          </p:cNvSpPr>
          <p:nvPr>
            <p:ph type="title"/>
          </p:nvPr>
        </p:nvSpPr>
        <p:spPr>
          <a:xfrm>
            <a:off x="880533" y="549275"/>
            <a:ext cx="9895418" cy="1439863"/>
          </a:xfrm>
        </p:spPr>
        <p:txBody>
          <a:bodyPr>
            <a:normAutofit/>
          </a:bodyPr>
          <a:lstStyle/>
          <a:p>
            <a:r>
              <a:rPr lang="en-NZ"/>
              <a:t>Focus on urban infill</a:t>
            </a:r>
          </a:p>
        </p:txBody>
      </p:sp>
      <p:sp>
        <p:nvSpPr>
          <p:cNvPr id="3" name="Content Placeholder 2">
            <a:extLst>
              <a:ext uri="{FF2B5EF4-FFF2-40B4-BE49-F238E27FC236}">
                <a16:creationId xmlns:a16="http://schemas.microsoft.com/office/drawing/2014/main" id="{C9E2F2E6-AC33-8EBF-BDED-961011C1C82B}"/>
              </a:ext>
            </a:extLst>
          </p:cNvPr>
          <p:cNvSpPr>
            <a:spLocks noGrp="1"/>
          </p:cNvSpPr>
          <p:nvPr>
            <p:ph idx="1"/>
          </p:nvPr>
        </p:nvSpPr>
        <p:spPr>
          <a:xfrm>
            <a:off x="712503" y="2185833"/>
            <a:ext cx="10359781" cy="4446058"/>
          </a:xfrm>
        </p:spPr>
        <p:txBody>
          <a:bodyPr vert="horz" lIns="91440" tIns="45720" rIns="91440" bIns="45720" numCol="1" rtlCol="0" anchor="t">
            <a:normAutofit/>
          </a:bodyPr>
          <a:lstStyle/>
          <a:p>
            <a:pPr marL="342900" indent="-342900">
              <a:lnSpc>
                <a:spcPct val="120000"/>
              </a:lnSpc>
              <a:spcBef>
                <a:spcPts val="600"/>
              </a:spcBef>
              <a:spcAft>
                <a:spcPts val="600"/>
              </a:spcAft>
              <a:buFont typeface="Arial" panose="020B0604020202020204" pitchFamily="34" charset="0"/>
              <a:buChar char="•"/>
              <a:defRPr/>
            </a:pPr>
            <a:r>
              <a:rPr lang="en-GB">
                <a:latin typeface="Franklin Gothic Book"/>
              </a:rPr>
              <a:t>Market engagement identified urban destination charging as a priority</a:t>
            </a:r>
          </a:p>
          <a:p>
            <a:pPr marL="342900" indent="-342900">
              <a:lnSpc>
                <a:spcPct val="120000"/>
              </a:lnSpc>
              <a:spcBef>
                <a:spcPts val="600"/>
              </a:spcBef>
              <a:spcAft>
                <a:spcPts val="600"/>
              </a:spcAft>
              <a:buFont typeface="Arial" panose="020B0604020202020204" pitchFamily="34" charset="0"/>
              <a:buChar char="•"/>
              <a:defRPr/>
            </a:pPr>
            <a:r>
              <a:rPr lang="en-GB">
                <a:latin typeface="Franklin Gothic Book"/>
              </a:rPr>
              <a:t>Electricity connection costs identified by the charging operator market as the main barrier in urban environments</a:t>
            </a:r>
          </a:p>
          <a:p>
            <a:pPr marL="342900" indent="-342900">
              <a:lnSpc>
                <a:spcPct val="120000"/>
              </a:lnSpc>
              <a:spcBef>
                <a:spcPts val="600"/>
              </a:spcBef>
              <a:spcAft>
                <a:spcPts val="600"/>
              </a:spcAft>
              <a:buFont typeface="Arial" panose="020B0604020202020204" pitchFamily="34" charset="0"/>
              <a:buChar char="•"/>
              <a:defRPr/>
            </a:pPr>
            <a:r>
              <a:rPr lang="en-NZ">
                <a:latin typeface="Franklin Gothic Book"/>
              </a:rPr>
              <a:t>Demonstrate the business model to businesses that act as landlords of sites that could host destination charging</a:t>
            </a:r>
            <a:endParaRPr lang="en-GB">
              <a:solidFill>
                <a:srgbClr val="000000"/>
              </a:solidFill>
              <a:latin typeface="Franklin Gothic Book"/>
            </a:endParaRPr>
          </a:p>
          <a:p>
            <a:pPr marL="342900" indent="-342900">
              <a:lnSpc>
                <a:spcPct val="120000"/>
              </a:lnSpc>
              <a:spcBef>
                <a:spcPts val="600"/>
              </a:spcBef>
              <a:spcAft>
                <a:spcPts val="600"/>
              </a:spcAft>
              <a:buFont typeface="Arial" panose="020B0604020202020204" pitchFamily="34" charset="0"/>
              <a:buChar char="•"/>
              <a:defRPr/>
            </a:pPr>
            <a:endParaRPr lang="en-NZ">
              <a:solidFill>
                <a:srgbClr val="000000"/>
              </a:solidFill>
              <a:latin typeface="Franklin Gothic Medium" panose="020B0603020102020204" pitchFamily="34" charset="0"/>
            </a:endParaRPr>
          </a:p>
        </p:txBody>
      </p:sp>
    </p:spTree>
    <p:extLst>
      <p:ext uri="{BB962C8B-B14F-4D97-AF65-F5344CB8AC3E}">
        <p14:creationId xmlns:p14="http://schemas.microsoft.com/office/powerpoint/2010/main" val="721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484" y="709255"/>
            <a:ext cx="5659068" cy="1501939"/>
          </a:xfrm>
        </p:spPr>
        <p:txBody>
          <a:bodyPr vert="horz" wrap="square" lIns="91440" tIns="45720" rIns="91440" bIns="45720" rtlCol="0" anchor="ctr">
            <a:noAutofit/>
          </a:bodyPr>
          <a:lstStyle/>
          <a:p>
            <a:r>
              <a:rPr lang="en-NZ" spc="50"/>
              <a:t>Public Charging Infrastructure Round – Urban Infill</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id="{7CDBEF53-F176-4C37-8383-97950A3F4809}"/>
              </a:ext>
            </a:extLst>
          </p:cNvPr>
          <p:cNvSpPr txBox="1"/>
          <p:nvPr/>
        </p:nvSpPr>
        <p:spPr>
          <a:xfrm>
            <a:off x="6419820" y="5556608"/>
            <a:ext cx="2788264" cy="707886"/>
          </a:xfrm>
          <a:prstGeom prst="rect">
            <a:avLst/>
          </a:prstGeom>
          <a:noFill/>
        </p:spPr>
        <p:txBody>
          <a:bodyPr wrap="none" rtlCol="0">
            <a:spAutoFit/>
          </a:bodyPr>
          <a:lstStyle>
            <a:defPPr>
              <a:defRPr lang="en-US"/>
            </a:defPPr>
            <a:lvl1pPr>
              <a:defRPr sz="4000" spc="20">
                <a:latin typeface="Franklin Gothic Medium" panose="020B0603020102020204" pitchFamily="34" charset="0"/>
              </a:defRPr>
            </a:lvl1pPr>
          </a:lstStyle>
          <a:p>
            <a:r>
              <a:rPr lang="en-NZ" dirty="0"/>
              <a:t>Up to $15M</a:t>
            </a:r>
          </a:p>
        </p:txBody>
      </p:sp>
      <p:sp>
        <p:nvSpPr>
          <p:cNvPr id="17" name="Content Placeholder 7">
            <a:extLst>
              <a:ext uri="{FF2B5EF4-FFF2-40B4-BE49-F238E27FC236}">
                <a16:creationId xmlns:a16="http://schemas.microsoft.com/office/drawing/2014/main" id="{9CFC9644-3A9C-477B-80D0-B3EC937A4645}"/>
              </a:ext>
            </a:extLst>
          </p:cNvPr>
          <p:cNvSpPr>
            <a:spLocks noGrp="1"/>
          </p:cNvSpPr>
          <p:nvPr>
            <p:ph idx="1"/>
          </p:nvPr>
        </p:nvSpPr>
        <p:spPr>
          <a:xfrm>
            <a:off x="617517" y="2473577"/>
            <a:ext cx="5484350" cy="1545359"/>
          </a:xfrm>
        </p:spPr>
        <p:txBody>
          <a:bodyPr vert="horz" lIns="91440" tIns="45720" rIns="91440" bIns="45720" numCol="1" rtlCol="0" anchor="t">
            <a:noAutofit/>
          </a:bodyPr>
          <a:lstStyle/>
          <a:p>
            <a:pPr>
              <a:lnSpc>
                <a:spcPct val="100000"/>
              </a:lnSpc>
              <a:spcBef>
                <a:spcPts val="600"/>
              </a:spcBef>
              <a:spcAft>
                <a:spcPts val="600"/>
              </a:spcAft>
            </a:pPr>
            <a:r>
              <a:rPr lang="en-NZ" sz="2400" b="1" dirty="0">
                <a:latin typeface="Franklin Gothic Book"/>
              </a:rPr>
              <a:t>Objective</a:t>
            </a:r>
            <a:r>
              <a:rPr lang="en-NZ" sz="2400" dirty="0">
                <a:latin typeface="Franklin Gothic Book"/>
              </a:rPr>
              <a:t>: To support investment in the public EV charging network; encourage innovation; and increase the </a:t>
            </a:r>
            <a:r>
              <a:rPr lang="en-NZ" sz="2400" b="1" dirty="0">
                <a:latin typeface="Franklin Gothic Book"/>
              </a:rPr>
              <a:t>accessibility, convenience, and availability</a:t>
            </a:r>
            <a:r>
              <a:rPr lang="en-NZ" sz="2400" dirty="0">
                <a:latin typeface="Franklin Gothic Book"/>
              </a:rPr>
              <a:t> of infrastructure to meet and get ahead of demand. This round focuses on urban infill charging.</a:t>
            </a:r>
            <a:endParaRPr lang="en-US" sz="2400" dirty="0">
              <a:latin typeface="Franklin Gothic Book"/>
              <a:cs typeface="Calibri" panose="020F0502020204030204"/>
            </a:endParaRPr>
          </a:p>
          <a:p>
            <a:pPr marL="342900" indent="-342900">
              <a:lnSpc>
                <a:spcPct val="100000"/>
              </a:lnSpc>
              <a:spcBef>
                <a:spcPts val="600"/>
              </a:spcBef>
              <a:spcAft>
                <a:spcPts val="600"/>
              </a:spcAft>
              <a:buChar char="•"/>
            </a:pPr>
            <a:endParaRPr lang="en-NZ" sz="2000" spc="0" dirty="0">
              <a:solidFill>
                <a:srgbClr val="000000"/>
              </a:solidFill>
              <a:latin typeface="Franklin Gothic Book"/>
              <a:cs typeface="Calibri"/>
            </a:endParaRPr>
          </a:p>
          <a:p>
            <a:pPr>
              <a:lnSpc>
                <a:spcPct val="100000"/>
              </a:lnSpc>
              <a:spcBef>
                <a:spcPts val="600"/>
              </a:spcBef>
              <a:spcAft>
                <a:spcPts val="600"/>
              </a:spcAft>
            </a:pPr>
            <a:endParaRPr lang="en-NZ" sz="2400" b="1" spc="0" dirty="0">
              <a:solidFill>
                <a:srgbClr val="000000"/>
              </a:solidFill>
            </a:endParaRPr>
          </a:p>
          <a:p>
            <a:pPr>
              <a:lnSpc>
                <a:spcPct val="100000"/>
              </a:lnSpc>
              <a:spcBef>
                <a:spcPts val="600"/>
              </a:spcBef>
              <a:spcAft>
                <a:spcPts val="600"/>
              </a:spcAft>
            </a:pPr>
            <a:endParaRPr lang="en-US" sz="2400" b="1" spc="0" dirty="0">
              <a:solidFill>
                <a:srgbClr val="000000"/>
              </a:solidFill>
            </a:endParaRPr>
          </a:p>
          <a:p>
            <a:pPr>
              <a:lnSpc>
                <a:spcPct val="100000"/>
              </a:lnSpc>
              <a:spcBef>
                <a:spcPts val="600"/>
              </a:spcBef>
              <a:spcAft>
                <a:spcPts val="600"/>
              </a:spcAft>
            </a:pPr>
            <a:endParaRPr lang="en-NZ" sz="2400" b="1" spc="0" dirty="0">
              <a:solidFill>
                <a:srgbClr val="000000"/>
              </a:solidFill>
            </a:endParaRPr>
          </a:p>
          <a:p>
            <a:pPr>
              <a:lnSpc>
                <a:spcPct val="100000"/>
              </a:lnSpc>
              <a:spcBef>
                <a:spcPts val="600"/>
              </a:spcBef>
              <a:spcAft>
                <a:spcPts val="600"/>
              </a:spcAft>
            </a:pPr>
            <a:endParaRPr lang="en-NZ" sz="2400" b="1" spc="0" dirty="0">
              <a:solidFill>
                <a:srgbClr val="000000"/>
              </a:solidFill>
            </a:endParaRPr>
          </a:p>
          <a:p>
            <a:pPr>
              <a:lnSpc>
                <a:spcPct val="100000"/>
              </a:lnSpc>
              <a:spcBef>
                <a:spcPts val="600"/>
              </a:spcBef>
              <a:spcAft>
                <a:spcPts val="600"/>
              </a:spcAft>
            </a:pPr>
            <a:endParaRPr lang="en-NZ" sz="2400" b="1" spc="0" dirty="0">
              <a:solidFill>
                <a:srgbClr val="000000"/>
              </a:solidFill>
            </a:endParaRPr>
          </a:p>
        </p:txBody>
      </p:sp>
      <p:sp>
        <p:nvSpPr>
          <p:cNvPr id="9" name="Slide Number Placeholder 3">
            <a:extLst>
              <a:ext uri="{FF2B5EF4-FFF2-40B4-BE49-F238E27FC236}">
                <a16:creationId xmlns:a16="http://schemas.microsoft.com/office/drawing/2014/main" id="{6E1DDE03-EBA8-417D-AA74-DC53E7EDCFCA}"/>
              </a:ext>
            </a:extLst>
          </p:cNvPr>
          <p:cNvSpPr txBox="1">
            <a:spLocks/>
          </p:cNvSpPr>
          <p:nvPr/>
        </p:nvSpPr>
        <p:spPr>
          <a:xfrm>
            <a:off x="4901366" y="6492875"/>
            <a:ext cx="2743200" cy="365125"/>
          </a:xfrm>
          <a:prstGeom prst="rect">
            <a:avLst/>
          </a:prstGeom>
        </p:spPr>
        <p:txBody>
          <a:bodyPr vert="horz" lIns="91440" tIns="45720" rIns="91440" bIns="45720" rtlCol="0" anchor="ctr"/>
          <a:lstStyle>
            <a:defPPr>
              <a:defRPr lang="en-US"/>
            </a:defPPr>
            <a:lvl1pPr lvl="0" algn="ct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EBC3B-6AD1-4250-AECB-003D38DD037F}" type="slidenum">
              <a:rPr lang="en-NZ"/>
              <a:pPr/>
              <a:t>7</a:t>
            </a:fld>
            <a:endParaRPr lang="en-NZ"/>
          </a:p>
        </p:txBody>
      </p:sp>
      <p:sp>
        <p:nvSpPr>
          <p:cNvPr id="10" name="TextBox 9">
            <a:extLst>
              <a:ext uri="{FF2B5EF4-FFF2-40B4-BE49-F238E27FC236}">
                <a16:creationId xmlns:a16="http://schemas.microsoft.com/office/drawing/2014/main" id="{4E29587A-ACDE-4700-9C9A-FF3C51E5F06C}"/>
              </a:ext>
            </a:extLst>
          </p:cNvPr>
          <p:cNvSpPr txBox="1"/>
          <p:nvPr/>
        </p:nvSpPr>
        <p:spPr>
          <a:xfrm>
            <a:off x="532481" y="5555924"/>
            <a:ext cx="5679505" cy="707886"/>
          </a:xfrm>
          <a:prstGeom prst="rect">
            <a:avLst/>
          </a:prstGeom>
          <a:noFill/>
        </p:spPr>
        <p:txBody>
          <a:bodyPr wrap="square">
            <a:spAutoFit/>
          </a:bodyPr>
          <a:lstStyle/>
          <a:p>
            <a:r>
              <a:rPr lang="en-NZ" sz="2000" b="1">
                <a:solidFill>
                  <a:schemeClr val="accent1">
                    <a:lumMod val="75000"/>
                  </a:schemeClr>
                </a:solidFill>
              </a:rPr>
              <a:t>RFP opening date: 30 April 2024</a:t>
            </a:r>
          </a:p>
          <a:p>
            <a:r>
              <a:rPr lang="en-NZ" sz="2000" b="1">
                <a:solidFill>
                  <a:schemeClr val="accent1">
                    <a:lumMod val="75000"/>
                  </a:schemeClr>
                </a:solidFill>
              </a:rPr>
              <a:t>Deadline for proposals: 12pm, Friday 31 May 2024</a:t>
            </a:r>
          </a:p>
        </p:txBody>
      </p:sp>
      <p:sp>
        <p:nvSpPr>
          <p:cNvPr id="5" name="TextBox 4">
            <a:extLst>
              <a:ext uri="{FF2B5EF4-FFF2-40B4-BE49-F238E27FC236}">
                <a16:creationId xmlns:a16="http://schemas.microsoft.com/office/drawing/2014/main" id="{B962B673-057D-3064-06C0-9BF6DC2819EB}"/>
              </a:ext>
            </a:extLst>
          </p:cNvPr>
          <p:cNvSpPr txBox="1"/>
          <p:nvPr/>
        </p:nvSpPr>
        <p:spPr>
          <a:xfrm>
            <a:off x="6421693" y="694403"/>
            <a:ext cx="4922274"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600"/>
              </a:spcBef>
              <a:spcAft>
                <a:spcPts val="600"/>
              </a:spcAft>
              <a:buFont typeface="Arial,Sans-Serif"/>
              <a:buChar char="•"/>
            </a:pPr>
            <a:r>
              <a:rPr lang="en-NZ" sz="2000" dirty="0">
                <a:latin typeface="Franklin Gothic Book"/>
              </a:rPr>
              <a:t>Proposals to support </a:t>
            </a:r>
            <a:r>
              <a:rPr lang="en-NZ" sz="2000" b="1" dirty="0">
                <a:latin typeface="Franklin Gothic Book"/>
              </a:rPr>
              <a:t>new</a:t>
            </a:r>
            <a:r>
              <a:rPr lang="en-NZ" sz="2000" dirty="0">
                <a:latin typeface="Franklin Gothic Book"/>
              </a:rPr>
              <a:t> and </a:t>
            </a:r>
            <a:r>
              <a:rPr lang="en-NZ" sz="2000" b="1" dirty="0">
                <a:latin typeface="Franklin Gothic Book"/>
              </a:rPr>
              <a:t>upgraded</a:t>
            </a:r>
            <a:r>
              <a:rPr lang="en-NZ" sz="2000" dirty="0">
                <a:latin typeface="Franklin Gothic Book"/>
              </a:rPr>
              <a:t> urban infill charging infrastructure, where users will spend between 30 mins and 2 hours conducting activities, for example at shopping locations, leisure facilities and community amenities</a:t>
            </a:r>
          </a:p>
          <a:p>
            <a:pPr marL="342900" indent="-342900">
              <a:spcBef>
                <a:spcPts val="600"/>
              </a:spcBef>
              <a:spcAft>
                <a:spcPts val="600"/>
              </a:spcAft>
              <a:buFont typeface="Arial,Sans-Serif"/>
              <a:buChar char="•"/>
            </a:pPr>
            <a:r>
              <a:rPr lang="en-NZ" sz="2000" dirty="0">
                <a:latin typeface="Franklin Gothic Book"/>
              </a:rPr>
              <a:t>“Urban” is defined as a town, city or district with a resident population of over 10,000 people </a:t>
            </a:r>
          </a:p>
          <a:p>
            <a:pPr marL="342900" indent="-342900">
              <a:spcBef>
                <a:spcPts val="600"/>
              </a:spcBef>
              <a:spcAft>
                <a:spcPts val="600"/>
              </a:spcAft>
              <a:buFont typeface="Arial,Sans-Serif"/>
              <a:buChar char="•"/>
            </a:pPr>
            <a:r>
              <a:rPr lang="en-US" sz="2000" dirty="0">
                <a:latin typeface="Franklin Gothic Book"/>
              </a:rPr>
              <a:t>Applicants can request </a:t>
            </a:r>
            <a:r>
              <a:rPr lang="en-US" sz="2000" u="sng" dirty="0">
                <a:latin typeface="Franklin Gothic Book"/>
              </a:rPr>
              <a:t>up to 100% of electrical connection costs, up to 35% of total project costs</a:t>
            </a:r>
            <a:endParaRPr lang="en-US" sz="2000" dirty="0">
              <a:latin typeface="Franklin Gothic Book"/>
            </a:endParaRPr>
          </a:p>
          <a:p>
            <a:pPr marL="342900" indent="-342900">
              <a:spcBef>
                <a:spcPts val="600"/>
              </a:spcBef>
              <a:spcAft>
                <a:spcPts val="600"/>
              </a:spcAft>
              <a:buFont typeface="Arial,Sans-Serif"/>
              <a:buChar char="•"/>
            </a:pPr>
            <a:r>
              <a:rPr lang="en-NZ" sz="2000" dirty="0">
                <a:latin typeface="Franklin Gothic Book"/>
              </a:rPr>
              <a:t>Commitment by 31 July</a:t>
            </a:r>
            <a:endParaRPr lang="en-US" dirty="0"/>
          </a:p>
        </p:txBody>
      </p:sp>
    </p:spTree>
    <p:extLst>
      <p:ext uri="{BB962C8B-B14F-4D97-AF65-F5344CB8AC3E}">
        <p14:creationId xmlns:p14="http://schemas.microsoft.com/office/powerpoint/2010/main" val="68957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3F49576-76EA-44EC-81BA-47FC4B84F044}"/>
              </a:ext>
            </a:extLst>
          </p:cNvPr>
          <p:cNvSpPr>
            <a:spLocks noGrp="1"/>
          </p:cNvSpPr>
          <p:nvPr>
            <p:ph type="title"/>
          </p:nvPr>
        </p:nvSpPr>
        <p:spPr>
          <a:xfrm>
            <a:off x="480435" y="432184"/>
            <a:ext cx="8892394" cy="807913"/>
          </a:xfrm>
        </p:spPr>
        <p:txBody>
          <a:bodyPr vert="horz" wrap="square" lIns="0" tIns="45720" rIns="91440" bIns="45720" rtlCol="0" anchor="ctr">
            <a:noAutofit/>
          </a:bodyPr>
          <a:lstStyle/>
          <a:p>
            <a:r>
              <a:rPr lang="en-NZ" sz="3600" spc="50"/>
              <a:t>Applying to the Fund</a:t>
            </a:r>
          </a:p>
        </p:txBody>
      </p:sp>
      <p:sp>
        <p:nvSpPr>
          <p:cNvPr id="12" name="Slide Number Placeholder 2">
            <a:extLst>
              <a:ext uri="{FF2B5EF4-FFF2-40B4-BE49-F238E27FC236}">
                <a16:creationId xmlns:a16="http://schemas.microsoft.com/office/drawing/2014/main" id="{D66BFC7E-45BF-4450-887D-ED79CC339FC1}"/>
              </a:ext>
            </a:extLst>
          </p:cNvPr>
          <p:cNvSpPr>
            <a:spLocks noGrp="1"/>
          </p:cNvSpPr>
          <p:nvPr>
            <p:ph type="sldNum" sz="quarter" idx="12"/>
          </p:nvPr>
        </p:nvSpPr>
        <p:spPr>
          <a:xfrm>
            <a:off x="4724400" y="649287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065D8C-1193-4DA8-A81F-8F64146CFB84}" type="slidenum">
              <a:rPr kumimoji="0" lang="en-NZ"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15FD4FD5-E3E9-4B87-A2D9-39352D5D0F91}"/>
              </a:ext>
            </a:extLst>
          </p:cNvPr>
          <p:cNvSpPr txBox="1">
            <a:spLocks/>
          </p:cNvSpPr>
          <p:nvPr/>
        </p:nvSpPr>
        <p:spPr>
          <a:xfrm>
            <a:off x="724233" y="1373054"/>
            <a:ext cx="10358295" cy="4986864"/>
          </a:xfrm>
          <a:prstGeom prst="rect">
            <a:avLst/>
          </a:prstGeom>
        </p:spPr>
        <p:txBody>
          <a:bodyPr vert="horz" lIns="91440" tIns="45720" rIns="91440" bIns="45720" numCol="1" rtlCol="0" anchor="t">
            <a:noAutofit/>
          </a:bodyPr>
          <a:lstStyle>
            <a:lvl1pPr marL="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1pPr>
            <a:lvl2pPr marL="4572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2pPr>
            <a:lvl3pPr marL="9144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3pPr>
            <a:lvl4pPr marL="13716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4pPr>
            <a:lvl5pPr marL="1828800" indent="0" algn="l" defTabSz="914400" rtl="0" eaLnBrk="1" latinLnBrk="0" hangingPunct="1">
              <a:lnSpc>
                <a:spcPts val="2000"/>
              </a:lnSpc>
              <a:spcBef>
                <a:spcPts val="200"/>
              </a:spcBef>
              <a:spcAft>
                <a:spcPts val="300"/>
              </a:spcAft>
              <a:buFont typeface="Arial" panose="020B0604020202020204" pitchFamily="34" charset="0"/>
              <a:buNone/>
              <a:defRPr sz="1800" b="0" i="0" kern="1200" spc="20" baseline="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defRPr/>
            </a:pPr>
            <a:r>
              <a:rPr lang="en-NZ" sz="2400" b="1">
                <a:latin typeface="Franklin Gothic Book"/>
              </a:rPr>
              <a:t>Eligibility:</a:t>
            </a:r>
          </a:p>
          <a:p>
            <a:pPr marL="342900" indent="-342900">
              <a:lnSpc>
                <a:spcPct val="100000"/>
              </a:lnSpc>
              <a:spcBef>
                <a:spcPts val="600"/>
              </a:spcBef>
              <a:spcAft>
                <a:spcPts val="600"/>
              </a:spcAft>
              <a:buFont typeface="Arial" panose="020B0604020202020204" pitchFamily="34" charset="0"/>
              <a:buChar char="•"/>
              <a:defRPr/>
            </a:pPr>
            <a:r>
              <a:rPr lang="en-NZ" sz="2400">
                <a:latin typeface="Franklin Gothic Book"/>
              </a:rPr>
              <a:t>NZ-based project, NZ-based private sector businesses and local Government organisations</a:t>
            </a:r>
          </a:p>
          <a:p>
            <a:pPr marL="342900" indent="-342900">
              <a:lnSpc>
                <a:spcPct val="100000"/>
              </a:lnSpc>
              <a:spcBef>
                <a:spcPts val="600"/>
              </a:spcBef>
              <a:spcAft>
                <a:spcPts val="600"/>
              </a:spcAft>
              <a:buFont typeface="Arial" panose="020B0604020202020204" pitchFamily="34" charset="0"/>
              <a:buChar char="•"/>
              <a:defRPr/>
            </a:pPr>
            <a:r>
              <a:rPr lang="en-NZ" sz="2400">
                <a:latin typeface="Franklin Gothic Book"/>
              </a:rPr>
              <a:t>Contracts will be with NZ based organisations capable of delivering EV chargers </a:t>
            </a:r>
          </a:p>
          <a:p>
            <a:pPr marL="342900" indent="-342900">
              <a:lnSpc>
                <a:spcPct val="100000"/>
              </a:lnSpc>
              <a:spcBef>
                <a:spcPts val="600"/>
              </a:spcBef>
              <a:spcAft>
                <a:spcPts val="600"/>
              </a:spcAft>
              <a:buFont typeface="Arial" panose="020B0604020202020204" pitchFamily="34" charset="0"/>
              <a:buChar char="•"/>
              <a:defRPr/>
            </a:pPr>
            <a:r>
              <a:rPr lang="en-NZ" sz="2400">
                <a:latin typeface="Franklin Gothic Book"/>
              </a:rPr>
              <a:t>Applicants may partner with other suppliers or organisations in delivering the proposed solution</a:t>
            </a:r>
          </a:p>
          <a:p>
            <a:pPr>
              <a:lnSpc>
                <a:spcPct val="100000"/>
              </a:lnSpc>
              <a:spcBef>
                <a:spcPts val="600"/>
              </a:spcBef>
              <a:spcAft>
                <a:spcPts val="600"/>
              </a:spcAft>
              <a:defRPr/>
            </a:pPr>
            <a:r>
              <a:rPr lang="en-NZ" sz="2400">
                <a:latin typeface="Franklin Gothic Book"/>
              </a:rPr>
              <a:t>For clarity, the following types of organisations are eligible to submit Proposals:</a:t>
            </a:r>
          </a:p>
          <a:p>
            <a:pPr>
              <a:lnSpc>
                <a:spcPct val="100000"/>
              </a:lnSpc>
              <a:spcBef>
                <a:spcPts val="600"/>
              </a:spcBef>
              <a:spcAft>
                <a:spcPts val="600"/>
              </a:spcAft>
              <a:defRPr/>
            </a:pPr>
            <a:r>
              <a:rPr lang="en-NZ" sz="2400">
                <a:latin typeface="Franklin Gothic Book"/>
              </a:rPr>
              <a:t>•	State-owned Enterprises, Local Councils, Regional Councils.</a:t>
            </a:r>
          </a:p>
          <a:p>
            <a:pPr>
              <a:lnSpc>
                <a:spcPct val="100000"/>
              </a:lnSpc>
              <a:spcBef>
                <a:spcPts val="600"/>
              </a:spcBef>
              <a:spcAft>
                <a:spcPts val="600"/>
              </a:spcAft>
              <a:defRPr/>
            </a:pPr>
            <a:r>
              <a:rPr lang="en-NZ" sz="2400">
                <a:latin typeface="Franklin Gothic Book"/>
              </a:rPr>
              <a:t>Proposals can include the involvement of Project partners based overseas</a:t>
            </a:r>
            <a:endParaRPr lang="en-NZ" sz="2400" b="1" spc="0">
              <a:solidFill>
                <a:srgbClr val="000000"/>
              </a:solidFill>
              <a:latin typeface="Franklin Gothic Book"/>
            </a:endParaRPr>
          </a:p>
          <a:p>
            <a:pPr>
              <a:lnSpc>
                <a:spcPct val="100000"/>
              </a:lnSpc>
              <a:spcBef>
                <a:spcPts val="600"/>
              </a:spcBef>
              <a:spcAft>
                <a:spcPts val="600"/>
              </a:spcAft>
              <a:defRPr/>
            </a:pPr>
            <a:endParaRPr lang="en-NZ" sz="2400" spc="0">
              <a:solidFill>
                <a:srgbClr val="000000"/>
              </a:solidFill>
            </a:endParaRPr>
          </a:p>
          <a:p>
            <a:pPr marL="285750" indent="-285750">
              <a:buFont typeface="Arial" panose="020B0604020202020204" pitchFamily="34" charset="0"/>
              <a:buChar char="•"/>
            </a:pPr>
            <a:endParaRPr lang="en-NZ" sz="2400" b="1"/>
          </a:p>
          <a:p>
            <a:pPr marL="285750" indent="-285750">
              <a:buFont typeface="Arial" panose="020B0604020202020204" pitchFamily="34" charset="0"/>
              <a:buChar char="•"/>
            </a:pPr>
            <a:endParaRPr lang="en-NZ" sz="2400" b="1"/>
          </a:p>
          <a:p>
            <a:pPr marL="285750" indent="-285750">
              <a:buFont typeface="Arial" panose="020B0604020202020204" pitchFamily="34" charset="0"/>
              <a:buChar char="•"/>
            </a:pPr>
            <a:endParaRPr lang="en-NZ" sz="2400" b="1"/>
          </a:p>
          <a:p>
            <a:pPr marL="285750" indent="-285750">
              <a:buFont typeface="Arial" panose="020B0604020202020204" pitchFamily="34" charset="0"/>
              <a:buChar char="•"/>
            </a:pPr>
            <a:endParaRPr lang="en-NZ" sz="2400" b="1"/>
          </a:p>
          <a:p>
            <a:pPr marL="285750" indent="-285750">
              <a:buFont typeface="Arial" panose="020B0604020202020204" pitchFamily="34" charset="0"/>
              <a:buChar char="•"/>
            </a:pPr>
            <a:endParaRPr lang="en-NZ" sz="2400" b="1"/>
          </a:p>
          <a:p>
            <a:pPr marL="285750" indent="-285750">
              <a:buFont typeface="Arial" panose="020B0604020202020204" pitchFamily="34" charset="0"/>
              <a:buChar char="•"/>
            </a:pPr>
            <a:endParaRPr lang="en-NZ" sz="2400" b="1"/>
          </a:p>
        </p:txBody>
      </p:sp>
    </p:spTree>
    <p:extLst>
      <p:ext uri="{BB962C8B-B14F-4D97-AF65-F5344CB8AC3E}">
        <p14:creationId xmlns:p14="http://schemas.microsoft.com/office/powerpoint/2010/main" val="97268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D11087-27CD-4EBF-B611-F348348373E7}"/>
              </a:ext>
            </a:extLst>
          </p:cNvPr>
          <p:cNvSpPr>
            <a:spLocks noGrp="1"/>
          </p:cNvSpPr>
          <p:nvPr>
            <p:ph type="title"/>
          </p:nvPr>
        </p:nvSpPr>
        <p:spPr>
          <a:xfrm>
            <a:off x="493135" y="254384"/>
            <a:ext cx="8892394" cy="807913"/>
          </a:xfrm>
        </p:spPr>
        <p:txBody>
          <a:bodyPr vert="horz" wrap="square" lIns="0" tIns="45720" rIns="91440" bIns="45720" rtlCol="0" anchor="ctr">
            <a:noAutofit/>
          </a:bodyPr>
          <a:lstStyle/>
          <a:p>
            <a:r>
              <a:rPr lang="en-NZ" sz="3600" spc="50"/>
              <a:t>Applying to the Fund</a:t>
            </a:r>
          </a:p>
        </p:txBody>
      </p:sp>
      <p:sp>
        <p:nvSpPr>
          <p:cNvPr id="8" name="Slide Number Placeholder 2">
            <a:extLst>
              <a:ext uri="{FF2B5EF4-FFF2-40B4-BE49-F238E27FC236}">
                <a16:creationId xmlns:a16="http://schemas.microsoft.com/office/drawing/2014/main" id="{1FDA89EA-5111-428C-841A-CC5FA367C687}"/>
              </a:ext>
            </a:extLst>
          </p:cNvPr>
          <p:cNvSpPr>
            <a:spLocks noGrp="1"/>
          </p:cNvSpPr>
          <p:nvPr>
            <p:ph type="sldNum" sz="quarter" idx="12"/>
          </p:nvPr>
        </p:nvSpPr>
        <p:spPr>
          <a:xfrm>
            <a:off x="4724400" y="649287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065D8C-1193-4DA8-A81F-8F64146CFB84}" type="slidenum">
              <a:rPr kumimoji="0" lang="en-NZ"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10" name="Text Placeholder 2">
            <a:extLst>
              <a:ext uri="{FF2B5EF4-FFF2-40B4-BE49-F238E27FC236}">
                <a16:creationId xmlns:a16="http://schemas.microsoft.com/office/drawing/2014/main" id="{4AD56EEB-D64C-4F8C-A601-206C54E9E18D}"/>
              </a:ext>
            </a:extLst>
          </p:cNvPr>
          <p:cNvSpPr txBox="1">
            <a:spLocks/>
          </p:cNvSpPr>
          <p:nvPr/>
        </p:nvSpPr>
        <p:spPr>
          <a:xfrm>
            <a:off x="611890" y="997303"/>
            <a:ext cx="11288009" cy="4424899"/>
          </a:xfrm>
          <a:prstGeom prst="rect">
            <a:avLst/>
          </a:prstGeom>
        </p:spPr>
        <p:txBody>
          <a:bodyPr vert="horz" lIns="91440" tIns="45720" rIns="91440" bIns="45720" numCol="1" rtlCol="0" anchor="t">
            <a:noAutofit/>
          </a:bodyPr>
          <a:lstStyle>
            <a:lvl1pPr indent="0">
              <a:lnSpc>
                <a:spcPct val="100000"/>
              </a:lnSpc>
              <a:spcBef>
                <a:spcPts val="600"/>
              </a:spcBef>
              <a:spcAft>
                <a:spcPts val="600"/>
              </a:spcAft>
              <a:buFont typeface="Arial" panose="020B0604020202020204" pitchFamily="34" charset="0"/>
              <a:buNone/>
              <a:defRPr sz="2400" b="0" i="0" spc="0" baseline="0">
                <a:solidFill>
                  <a:srgbClr val="000000"/>
                </a:solidFill>
                <a:latin typeface="Franklin Gothic Medium" panose="020B0603020102020204" pitchFamily="34" charset="0"/>
              </a:defRPr>
            </a:lvl1pPr>
            <a:lvl2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2pPr>
            <a:lvl3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3pPr>
            <a:lvl4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4pPr>
            <a:lvl5pPr indent="0">
              <a:lnSpc>
                <a:spcPts val="2000"/>
              </a:lnSpc>
              <a:spcBef>
                <a:spcPts val="200"/>
              </a:spcBef>
              <a:spcAft>
                <a:spcPts val="300"/>
              </a:spcAft>
              <a:buFont typeface="Arial" panose="020B0604020202020204" pitchFamily="34" charset="0"/>
              <a:buNone/>
              <a:defRPr b="0" i="0" spc="20" baseline="0">
                <a:latin typeface="Franklin Gothic Medium" panose="020B06030201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NZ" b="1" dirty="0">
                <a:latin typeface="Franklin Gothic Book"/>
              </a:rPr>
              <a:t>What can I apply for?</a:t>
            </a:r>
          </a:p>
          <a:p>
            <a:pPr marL="342900" indent="-342900">
              <a:buFont typeface="Arial" panose="020B0604020202020204" pitchFamily="34" charset="0"/>
              <a:buChar char="•"/>
            </a:pPr>
            <a:r>
              <a:rPr lang="en-NZ" sz="2000" dirty="0">
                <a:solidFill>
                  <a:schemeClr val="tx1"/>
                </a:solidFill>
                <a:latin typeface="Franklin Gothic Book"/>
              </a:rPr>
              <a:t>Up to 100% of electrical connection costs, up to 35% of the project total costs</a:t>
            </a:r>
          </a:p>
          <a:p>
            <a:pPr marL="800100" lvl="1" indent="-342900">
              <a:buFont typeface="Arial" panose="020B0604020202020204" pitchFamily="34" charset="0"/>
              <a:buChar char="•"/>
            </a:pPr>
            <a:r>
              <a:rPr lang="en-NZ" sz="1600" dirty="0">
                <a:latin typeface="Franklin Gothic Book"/>
              </a:rPr>
              <a:t>Electricity connection to the site or upgrade to existing infrastructure </a:t>
            </a:r>
          </a:p>
          <a:p>
            <a:pPr marL="800100" lvl="1" indent="-342900">
              <a:buFont typeface="Arial" panose="020B0604020202020204" pitchFamily="34" charset="0"/>
              <a:buChar char="•"/>
            </a:pPr>
            <a:r>
              <a:rPr lang="en-NZ" sz="1600" dirty="0">
                <a:latin typeface="Franklin Gothic Book"/>
              </a:rPr>
              <a:t>Transformers and switchboards</a:t>
            </a:r>
          </a:p>
          <a:p>
            <a:pPr marL="800100" lvl="1" indent="-342900">
              <a:buFont typeface="Arial" panose="020B0604020202020204" pitchFamily="34" charset="0"/>
              <a:buChar char="•"/>
            </a:pPr>
            <a:r>
              <a:rPr lang="en-NZ" sz="1600" dirty="0">
                <a:latin typeface="Franklin Gothic Book"/>
              </a:rPr>
              <a:t>Power management systems</a:t>
            </a:r>
          </a:p>
          <a:p>
            <a:pPr marL="800100" lvl="1" indent="-342900">
              <a:buFont typeface="Arial" panose="020B0604020202020204" pitchFamily="34" charset="0"/>
              <a:buChar char="•"/>
            </a:pPr>
            <a:r>
              <a:rPr lang="en-NZ" sz="1600" dirty="0">
                <a:latin typeface="Franklin Gothic Book"/>
              </a:rPr>
              <a:t>Energy storage facilities and equipment (if used) </a:t>
            </a:r>
          </a:p>
          <a:p>
            <a:r>
              <a:rPr lang="en-NZ" b="1" dirty="0">
                <a:latin typeface="Franklin Gothic Book"/>
              </a:rPr>
              <a:t>What’s excluded?</a:t>
            </a:r>
          </a:p>
          <a:p>
            <a:pPr marL="342900" indent="-342900">
              <a:buFont typeface="Arial" panose="020B0604020202020204" pitchFamily="34" charset="0"/>
              <a:buChar char="•"/>
            </a:pPr>
            <a:r>
              <a:rPr lang="en-NZ" sz="2000" dirty="0">
                <a:latin typeface="Franklin Gothic Book"/>
              </a:rPr>
              <a:t>On-site electrical reticulation and Charging equipment, including supply and delivery </a:t>
            </a:r>
          </a:p>
          <a:p>
            <a:pPr marL="342900" indent="-342900">
              <a:buFont typeface="Arial" panose="020B0604020202020204" pitchFamily="34" charset="0"/>
              <a:buChar char="•"/>
            </a:pPr>
            <a:r>
              <a:rPr lang="en-NZ" sz="2000" dirty="0">
                <a:latin typeface="Franklin Gothic Book"/>
              </a:rPr>
              <a:t>Data collection and monitoring equipment</a:t>
            </a:r>
          </a:p>
          <a:p>
            <a:pPr marL="342900" indent="-342900">
              <a:buFont typeface="Arial" panose="020B0604020202020204" pitchFamily="34" charset="0"/>
              <a:buChar char="•"/>
            </a:pPr>
            <a:r>
              <a:rPr lang="en-NZ" sz="2000" dirty="0">
                <a:latin typeface="Franklin Gothic Book"/>
              </a:rPr>
              <a:t>Services/equipment not directly related to the purchase, installation and connection of the charging infrastructure </a:t>
            </a:r>
          </a:p>
          <a:p>
            <a:pPr marL="800100" lvl="1" indent="-342900">
              <a:buFont typeface="Arial" panose="020B0604020202020204" pitchFamily="34" charset="0"/>
              <a:buChar char="•"/>
            </a:pPr>
            <a:r>
              <a:rPr lang="en-NZ" sz="1600" dirty="0">
                <a:latin typeface="Franklin Gothic Book"/>
              </a:rPr>
              <a:t>Such as ancillary services and construction such as public toilets, service stations, cafes, shops, canopies, security systems, lighting, communications, or additional vehicle access civil works and so on</a:t>
            </a:r>
          </a:p>
          <a:p>
            <a:pPr marL="342900" indent="-342900">
              <a:buFont typeface="Arial" panose="020B0604020202020204" pitchFamily="34" charset="0"/>
              <a:buChar char="•"/>
            </a:pPr>
            <a:r>
              <a:rPr lang="en-NZ" sz="2000" dirty="0">
                <a:latin typeface="Franklin Gothic Book"/>
              </a:rPr>
              <a:t>AC charging solution only where connection cost is a significant barrier, Public Value including value for money is demonstrated </a:t>
            </a:r>
          </a:p>
          <a:p>
            <a:endParaRPr lang="en-NZ" dirty="0"/>
          </a:p>
          <a:p>
            <a:endParaRPr lang="en-NZ" dirty="0"/>
          </a:p>
          <a:p>
            <a:endParaRPr lang="en-NZ" dirty="0"/>
          </a:p>
          <a:p>
            <a:endParaRPr lang="en-NZ" dirty="0"/>
          </a:p>
          <a:p>
            <a:endParaRPr lang="en-NZ" dirty="0"/>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777628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Presentation" ma:contentTypeID="0x0101009E5FBF78366C5149866519B62F5F9C3C0400C647DB0B3CF9484E8BA486D151111E20" ma:contentTypeVersion="17" ma:contentTypeDescription="Create a new PowerPoint Presentation" ma:contentTypeScope="" ma:versionID="5f1fd5582f70c0ad1ec4af0f72d7f976">
  <xsd:schema xmlns:xsd="http://www.w3.org/2001/XMLSchema" xmlns:xs="http://www.w3.org/2001/XMLSchema" xmlns:p="http://schemas.microsoft.com/office/2006/metadata/properties" xmlns:ns2="21524e96-ec98-4da0-a122-419156e7d6b0" xmlns:ns3="2fd53e66-dbbb-4038-9437-029001ec6e2e" targetNamespace="http://schemas.microsoft.com/office/2006/metadata/properties" ma:root="true" ma:fieldsID="5c8cdee47da4fa6f3846309300614d3b" ns2:_="" ns3:_="">
    <xsd:import namespace="21524e96-ec98-4da0-a122-419156e7d6b0"/>
    <xsd:import namespace="2fd53e66-dbbb-4038-9437-029001ec6e2e"/>
    <xsd:element name="properties">
      <xsd:complexType>
        <xsd:sequence>
          <xsd:element name="documentManagement">
            <xsd:complexType>
              <xsd:all>
                <xsd:element ref="ns2:TaxCatchAll" minOccurs="0"/>
                <xsd:element ref="ns2:ApplicantName" minOccurs="0"/>
                <xsd:element ref="ns2:ApplicantNumber" minOccurs="0"/>
                <xsd:element ref="ns2:FundingRoundStatus" minOccurs="0"/>
                <xsd:element ref="ns2:C3TopicNote" minOccurs="0"/>
                <xsd:element ref="ns2:TaxKeywordTaxHTField" minOccurs="0"/>
                <xsd:element ref="ns2:TaxCatchAllLabel" minOccurs="0"/>
                <xsd:element ref="ns3:n345248fecea44a39c44ce992fd9b796" minOccurs="0"/>
                <xsd:element ref="ns3:lcf76f155ced4ddcb4097134ff3c332f"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24e96-ec98-4da0-a122-419156e7d6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53fe834-97b4-4a26-9fb4-890125dcb11e}" ma:internalName="TaxCatchAll" ma:readOnly="false" ma:showField="CatchAllData" ma:web="21524e96-ec98-4da0-a122-419156e7d6b0">
      <xsd:complexType>
        <xsd:complexContent>
          <xsd:extension base="dms:MultiChoiceLookup">
            <xsd:sequence>
              <xsd:element name="Value" type="dms:Lookup" maxOccurs="unbounded" minOccurs="0" nillable="true"/>
            </xsd:sequence>
          </xsd:extension>
        </xsd:complexContent>
      </xsd:complexType>
    </xsd:element>
    <xsd:element name="ApplicantName" ma:index="11" nillable="true" ma:displayName="Applicant Name" ma:hidden="true" ma:internalName="ApplicantName" ma:readOnly="false">
      <xsd:simpleType>
        <xsd:restriction base="dms:Text"/>
      </xsd:simpleType>
    </xsd:element>
    <xsd:element name="ApplicantNumber" ma:index="12" nillable="true" ma:displayName="Investment Theme" ma:hidden="true" ma:internalName="ApplicantNumber" ma:readOnly="false">
      <xsd:simpleType>
        <xsd:restriction base="dms:Text">
          <xsd:maxLength value="255"/>
        </xsd:restriction>
      </xsd:simpleType>
    </xsd:element>
    <xsd:element name="FundingRoundStatus" ma:index="14" nillable="true" ma:displayName="Funding Round Status" ma:default="​Active" ma:format="Dropdown" ma:internalName="FundingRoundStatus" ma:readOnly="false">
      <xsd:simpleType>
        <xsd:union memberTypes="dms:Text">
          <xsd:simpleType>
            <xsd:restriction base="dms:Choice">
              <xsd:enumeration value="​Active"/>
              <xsd:enumeration value="Closed"/>
            </xsd:restriction>
          </xsd:simpleType>
        </xsd:union>
      </xsd:simpleType>
    </xsd:element>
    <xsd:element name="C3TopicNote" ma:index="15" nillable="true" ma:taxonomy="true" ma:internalName="C3TopicNote" ma:taxonomyFieldName="C3Topic" ma:displayName="Topic" ma:readOnly="false" ma:default="" ma:fieldId="{6a3fe89f-a6dd-4490-a9c1-3ef38d67b8c7}" ma:sspId="251bc273-1602-4fac-9ab0-4c4e1ac79c83" ma:termSetId="42258138-b9bc-41e1-b119-21c8ee0c57cc" ma:anchorId="00000000-0000-0000-0000-000000000000" ma:open="tru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Enterprise Keywords" ma:readOnly="false" ma:fieldId="{23f27201-bee3-471e-b2e7-b64fd8b7ca38}" ma:taxonomyMulti="true" ma:sspId="251bc273-1602-4fac-9ab0-4c4e1ac79c83" ma:termSetId="00000000-0000-0000-0000-000000000000" ma:anchorId="00000000-0000-0000-0000-000000000000" ma:open="true" ma:isKeyword="true">
      <xsd:complexType>
        <xsd:sequence>
          <xsd:element ref="pc:Terms" minOccurs="0" maxOccurs="1"/>
        </xsd:sequence>
      </xsd:complexType>
    </xsd:element>
    <xsd:element name="TaxCatchAllLabel" ma:index="17" nillable="true" ma:displayName="Taxonomy Catch All Column1" ma:hidden="true" ma:list="{853fe834-97b4-4a26-9fb4-890125dcb11e}" ma:internalName="TaxCatchAllLabel" ma:readOnly="true" ma:showField="CatchAllDataLabel" ma:web="21524e96-ec98-4da0-a122-419156e7d6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d53e66-dbbb-4038-9437-029001ec6e2e" elementFormDefault="qualified">
    <xsd:import namespace="http://schemas.microsoft.com/office/2006/documentManagement/types"/>
    <xsd:import namespace="http://schemas.microsoft.com/office/infopath/2007/PartnerControls"/>
    <xsd:element name="n345248fecea44a39c44ce992fd9b796" ma:index="18" nillable="true" ma:taxonomy="true" ma:internalName="n345248fecea44a39c44ce992fd9b796" ma:taxonomyFieldName="Funding" ma:displayName="Funding Round" ma:indexed="true" ma:readOnly="false" ma:fieldId="{7345248f-ecea-44a3-9c44-ce992fd9b796}" ma:sspId="251bc273-1602-4fac-9ab0-4c4e1ac79c83" ma:termSetId="21106c67-6636-4191-81d7-20e178308927" ma:anchorId="00000000-0000-0000-0000-000000000000" ma:open="true" ma:isKeyword="false">
      <xsd:complexType>
        <xsd:sequence>
          <xsd:element ref="pc:Terms" minOccurs="0" maxOccurs="1"/>
        </xsd:sequence>
      </xsd:complexType>
    </xsd:element>
    <xsd:element name="lcf76f155ced4ddcb4097134ff3c332f" ma:index="19" nillable="true" ma:displayName="Image Tags_0" ma:hidden="true" ma:internalName="lcf76f155ced4ddcb4097134ff3c332f">
      <xsd:simpleType>
        <xsd:restriction base="dms:Note"/>
      </xsd:simpleType>
    </xsd:element>
    <xsd:element name="_Flow_SignoffStatus" ma:index="20"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1524e96-ec98-4da0-a122-419156e7d6b0">
      <Terms xmlns="http://schemas.microsoft.com/office/infopath/2007/PartnerControls"/>
    </TaxKeywordTaxHTField>
    <TaxCatchAll xmlns="21524e96-ec98-4da0-a122-419156e7d6b0">
      <Value>221</Value>
      <Value>213</Value>
    </TaxCatchAll>
    <lcf76f155ced4ddcb4097134ff3c332f xmlns="2fd53e66-dbbb-4038-9437-029001ec6e2e" xsi:nil="true"/>
    <ApplicantNumber xmlns="21524e96-ec98-4da0-a122-419156e7d6b0">EV2 - Urban Infill </ApplicantNumber>
    <C3TopicNote xmlns="21524e96-ec98-4da0-a122-419156e7d6b0">
      <Terms xmlns="http://schemas.microsoft.com/office/infopath/2007/PartnerControls"/>
    </C3TopicNote>
    <FundingRoundStatus xmlns="21524e96-ec98-4da0-a122-419156e7d6b0">​Active</FundingRoundStatus>
    <_Flow_SignoffStatus xmlns="2fd53e66-dbbb-4038-9437-029001ec6e2e" xsi:nil="true"/>
    <ApplicantName xmlns="21524e96-ec98-4da0-a122-419156e7d6b0">EV2 - Urban Infill RFP docs</ApplicantName>
    <n345248fecea44a39c44ce992fd9b796 xmlns="2fd53e66-dbbb-4038-9437-029001ec6e2e">
      <Terms xmlns="http://schemas.microsoft.com/office/infopath/2007/PartnerControls">
        <TermInfo xmlns="http://schemas.microsoft.com/office/infopath/2007/PartnerControls">
          <TermName xmlns="http://schemas.microsoft.com/office/infopath/2007/PartnerControls">EV 2</TermName>
          <TermId xmlns="http://schemas.microsoft.com/office/infopath/2007/PartnerControls">4720630d-0424-48a6-8ae4-ab6b5b93ec15</TermId>
        </TermInfo>
      </Terms>
    </n345248fecea44a39c44ce992fd9b796>
  </documentManagement>
</p:properties>
</file>

<file path=customXml/itemProps1.xml><?xml version="1.0" encoding="utf-8"?>
<ds:datastoreItem xmlns:ds="http://schemas.openxmlformats.org/officeDocument/2006/customXml" ds:itemID="{DEF525B5-7F58-4C7E-AAFC-DC64F1EC256D}">
  <ds:schemaRefs>
    <ds:schemaRef ds:uri="21524e96-ec98-4da0-a122-419156e7d6b0"/>
    <ds:schemaRef ds:uri="2fd53e66-dbbb-4038-9437-029001ec6e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8089EF-98FA-4438-8002-853200A9C8CC}">
  <ds:schemaRefs>
    <ds:schemaRef ds:uri="http://schemas.microsoft.com/sharepoint/v3/contenttype/forms"/>
  </ds:schemaRefs>
</ds:datastoreItem>
</file>

<file path=customXml/itemProps3.xml><?xml version="1.0" encoding="utf-8"?>
<ds:datastoreItem xmlns:ds="http://schemas.openxmlformats.org/officeDocument/2006/customXml" ds:itemID="{0F55B426-0672-46F7-A5B9-7DF109406A31}">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2fd53e66-dbbb-4038-9437-029001ec6e2e"/>
    <ds:schemaRef ds:uri="21524e96-ec98-4da0-a122-419156e7d6b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1779</TotalTime>
  <Words>2370</Words>
  <Application>Microsoft Office PowerPoint</Application>
  <PresentationFormat>Widescreen</PresentationFormat>
  <Paragraphs>202</Paragraphs>
  <Slides>12</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Arial</vt:lpstr>
      <vt:lpstr>Arial,Sans-Serif</vt:lpstr>
      <vt:lpstr>Calibri</vt:lpstr>
      <vt:lpstr>Calibri Light</vt:lpstr>
      <vt:lpstr>Courier New</vt:lpstr>
      <vt:lpstr>Franklin Gothic Book</vt:lpstr>
      <vt:lpstr>Franklin Gothic Demi</vt:lpstr>
      <vt:lpstr>Franklin Gothic Medium</vt:lpstr>
      <vt:lpstr>Franklin Gothic Medium Cond</vt:lpstr>
      <vt:lpstr>FranklinGothicURWBoo</vt:lpstr>
      <vt:lpstr>FranklinGothicURWDem</vt:lpstr>
      <vt:lpstr>Sitka Banner</vt:lpstr>
      <vt:lpstr>Sitka Display</vt:lpstr>
      <vt:lpstr>Symbol</vt:lpstr>
      <vt:lpstr>Office Theme</vt:lpstr>
      <vt:lpstr>Low Emission Transport: Urban Infill Charging  Public Charging Infrastructure</vt:lpstr>
      <vt:lpstr>PowerPoint Presentation</vt:lpstr>
      <vt:lpstr>Agenda for the meeting</vt:lpstr>
      <vt:lpstr>The Government’s approach to EV charging in 2024 and beyond</vt:lpstr>
      <vt:lpstr>The Government’s approach to EV charging in 2024 and beyond</vt:lpstr>
      <vt:lpstr>Focus on urban infill</vt:lpstr>
      <vt:lpstr>Public Charging Infrastructure Round – Urban Infill</vt:lpstr>
      <vt:lpstr>Applying to the Fund</vt:lpstr>
      <vt:lpstr>Applying to the Fund</vt:lpstr>
      <vt:lpstr>Criteria</vt:lpstr>
      <vt:lpstr>PowerPoint Presentation</vt:lpstr>
      <vt:lpstr>PowerPoint Presentation</vt:lpstr>
    </vt:vector>
  </TitlesOfParts>
  <Company>EECA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LEVCF Intervention Logic</dc:title>
  <dc:creator>Daniel Barber</dc:creator>
  <cp:keywords/>
  <cp:lastModifiedBy>Sarah Barnett</cp:lastModifiedBy>
  <cp:revision>2</cp:revision>
  <dcterms:created xsi:type="dcterms:W3CDTF">2020-12-17T02:27:06Z</dcterms:created>
  <dcterms:modified xsi:type="dcterms:W3CDTF">2024-05-09T02:50:19Z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0x0101009E5FBF78366C5149866519B62F5F9C3C0400C647DB0B3CF9484E8BA486D151111E20</vt:lpwstr>
  </property>
  <property fmtid="{D5CDD505-2E9C-101B-9397-08002B2CF9AE}" pid="3" name="C3FinancialYear">
    <vt:lpwstr>213;#23/24|78a79d08-255a-4fa8-8420-28591263a1f3</vt:lpwstr>
  </property>
  <property fmtid="{D5CDD505-2E9C-101B-9397-08002B2CF9AE}" pid="4" name="_dlc_DocIdItemGuid">
    <vt:lpwstr>bf70b32c-91c0-4f15-bfec-07bc3118fc07</vt:lpwstr>
  </property>
  <property fmtid="{D5CDD505-2E9C-101B-9397-08002B2CF9AE}" pid="5" name="TaxKeyword">
    <vt:lpwstr/>
  </property>
  <property fmtid="{D5CDD505-2E9C-101B-9397-08002B2CF9AE}" pid="6" name="C3Topic">
    <vt:lpwstr/>
  </property>
  <property fmtid="{D5CDD505-2E9C-101B-9397-08002B2CF9AE}" pid="7" name="EmReceivedByName">
    <vt:lpwstr/>
  </property>
  <property fmtid="{D5CDD505-2E9C-101B-9397-08002B2CF9AE}" pid="8" name="Order">
    <vt:r8>21300</vt:r8>
  </property>
  <property fmtid="{D5CDD505-2E9C-101B-9397-08002B2CF9AE}" pid="9" name="URL">
    <vt:lpwstr/>
  </property>
  <property fmtid="{D5CDD505-2E9C-101B-9397-08002B2CF9AE}" pid="10" name="EmCon">
    <vt:lpwstr/>
  </property>
  <property fmtid="{D5CDD505-2E9C-101B-9397-08002B2CF9AE}" pid="11" name="EmCompanies">
    <vt:lpwstr/>
  </property>
  <property fmtid="{D5CDD505-2E9C-101B-9397-08002B2CF9AE}" pid="12" name="EmFromSMTPAddress">
    <vt:lpwstr/>
  </property>
  <property fmtid="{D5CDD505-2E9C-101B-9397-08002B2CF9AE}" pid="13" name="EmSubject">
    <vt:lpwstr/>
  </property>
  <property fmtid="{D5CDD505-2E9C-101B-9397-08002B2CF9AE}" pid="14" name="EmAttachCount">
    <vt:lpwstr/>
  </property>
  <property fmtid="{D5CDD505-2E9C-101B-9397-08002B2CF9AE}" pid="15" name="DocumentSetDescription">
    <vt:lpwstr/>
  </property>
  <property fmtid="{D5CDD505-2E9C-101B-9397-08002B2CF9AE}" pid="16" name="EmToAddress">
    <vt:lpwstr/>
  </property>
  <property fmtid="{D5CDD505-2E9C-101B-9397-08002B2CF9AE}" pid="17" name="EmBCC">
    <vt:lpwstr/>
  </property>
  <property fmtid="{D5CDD505-2E9C-101B-9397-08002B2CF9AE}" pid="18" name="EmID">
    <vt:lpwstr/>
  </property>
  <property fmtid="{D5CDD505-2E9C-101B-9397-08002B2CF9AE}" pid="19" name="EmReceivedOnBehalfOfName">
    <vt:lpwstr/>
  </property>
  <property fmtid="{D5CDD505-2E9C-101B-9397-08002B2CF9AE}" pid="20" name="EmCategory">
    <vt:lpwstr/>
  </property>
  <property fmtid="{D5CDD505-2E9C-101B-9397-08002B2CF9AE}" pid="21" name="EmConversationIndex">
    <vt:lpwstr/>
  </property>
  <property fmtid="{D5CDD505-2E9C-101B-9397-08002B2CF9AE}" pid="22" name="EmBody">
    <vt:lpwstr/>
  </property>
  <property fmtid="{D5CDD505-2E9C-101B-9397-08002B2CF9AE}" pid="23" name="EmReplyRecipientNames">
    <vt:lpwstr/>
  </property>
  <property fmtid="{D5CDD505-2E9C-101B-9397-08002B2CF9AE}" pid="24" name="EmReplyRecipients">
    <vt:lpwstr/>
  </property>
  <property fmtid="{D5CDD505-2E9C-101B-9397-08002B2CF9AE}" pid="25" name="EmHasAttachments">
    <vt:bool>false</vt:bool>
  </property>
  <property fmtid="{D5CDD505-2E9C-101B-9397-08002B2CF9AE}" pid="26" name="EmRetentionPolicyName">
    <vt:lpwstr/>
  </property>
  <property fmtid="{D5CDD505-2E9C-101B-9397-08002B2CF9AE}" pid="27" name="EmCC">
    <vt:lpwstr/>
  </property>
  <property fmtid="{D5CDD505-2E9C-101B-9397-08002B2CF9AE}" pid="28" name="EmFromName">
    <vt:lpwstr/>
  </property>
  <property fmtid="{D5CDD505-2E9C-101B-9397-08002B2CF9AE}" pid="29" name="EmBCCSMTPAddress">
    <vt:lpwstr/>
  </property>
  <property fmtid="{D5CDD505-2E9C-101B-9397-08002B2CF9AE}" pid="30" name="EmTo">
    <vt:lpwstr/>
  </property>
  <property fmtid="{D5CDD505-2E9C-101B-9397-08002B2CF9AE}" pid="31" name="EmAttachmentNames">
    <vt:lpwstr/>
  </property>
  <property fmtid="{D5CDD505-2E9C-101B-9397-08002B2CF9AE}" pid="32" name="EmFrom">
    <vt:lpwstr/>
  </property>
  <property fmtid="{D5CDD505-2E9C-101B-9397-08002B2CF9AE}" pid="33" name="EmType">
    <vt:lpwstr/>
  </property>
  <property fmtid="{D5CDD505-2E9C-101B-9397-08002B2CF9AE}" pid="34" name="EmSentOnBehalfOfName">
    <vt:lpwstr/>
  </property>
  <property fmtid="{D5CDD505-2E9C-101B-9397-08002B2CF9AE}" pid="35" name="EmToSMTPAddress">
    <vt:lpwstr/>
  </property>
  <property fmtid="{D5CDD505-2E9C-101B-9397-08002B2CF9AE}" pid="36" name="_ExtendedDescription">
    <vt:lpwstr/>
  </property>
  <property fmtid="{D5CDD505-2E9C-101B-9397-08002B2CF9AE}" pid="37" name="EmCCSMTPAddress">
    <vt:lpwstr/>
  </property>
  <property fmtid="{D5CDD505-2E9C-101B-9397-08002B2CF9AE}" pid="38" name="EmConversationID">
    <vt:lpwstr/>
  </property>
  <property fmtid="{D5CDD505-2E9C-101B-9397-08002B2CF9AE}" pid="39" name="MediaServiceImageTags">
    <vt:lpwstr/>
  </property>
  <property fmtid="{D5CDD505-2E9C-101B-9397-08002B2CF9AE}" pid="40" name="_docset_NoMedatataSyncRequired">
    <vt:lpwstr>False</vt:lpwstr>
  </property>
  <property fmtid="{D5CDD505-2E9C-101B-9397-08002B2CF9AE}" pid="41" name="e98eceb0903b45e7b07f96aca67f3ab6">
    <vt:lpwstr>2017|bb95dfed-dd03-4f81-8186-85e52b36e1e4</vt:lpwstr>
  </property>
  <property fmtid="{D5CDD505-2E9C-101B-9397-08002B2CF9AE}" pid="42" name="C3FinancialYearNote">
    <vt:lpwstr>23/24|78a79d08-255a-4fa8-8420-28591263a1f3</vt:lpwstr>
  </property>
  <property fmtid="{D5CDD505-2E9C-101B-9397-08002B2CF9AE}" pid="43" name="C3TopicNote">
    <vt:lpwstr/>
  </property>
  <property fmtid="{D5CDD505-2E9C-101B-9397-08002B2CF9AE}" pid="44" name="Year">
    <vt:lpwstr>5;#2017|bb95dfed-dd03-4f81-8186-85e52b36e1e4</vt:lpwstr>
  </property>
  <property fmtid="{D5CDD505-2E9C-101B-9397-08002B2CF9AE}" pid="45" name="Completed">
    <vt:bool>false</vt:bool>
  </property>
  <property fmtid="{D5CDD505-2E9C-101B-9397-08002B2CF9AE}" pid="46" name="ProjectType">
    <vt:lpwstr>Programme</vt:lpwstr>
  </property>
  <property fmtid="{D5CDD505-2E9C-101B-9397-08002B2CF9AE}" pid="47" name="Funding">
    <vt:lpwstr>221</vt:lpwstr>
  </property>
  <property fmtid="{D5CDD505-2E9C-101B-9397-08002B2CF9AE}" pid="48" name="SharedWithUsers">
    <vt:lpwstr>13;#Camilla Cochrane;#23;#Daniel Barber;#152;#Sarah Barnett;#143;#Alexandra Doyle-Franklin;#94;#Will Jensen;#20;#Richard Briggs;#223;#Louise Murphy</vt:lpwstr>
  </property>
</Properties>
</file>