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26"/>
  </p:notesMasterIdLst>
  <p:sldIdLst>
    <p:sldId id="256" r:id="rId6"/>
    <p:sldId id="265" r:id="rId7"/>
    <p:sldId id="288" r:id="rId8"/>
    <p:sldId id="284" r:id="rId9"/>
    <p:sldId id="280" r:id="rId10"/>
    <p:sldId id="259" r:id="rId11"/>
    <p:sldId id="267" r:id="rId12"/>
    <p:sldId id="290" r:id="rId13"/>
    <p:sldId id="268" r:id="rId14"/>
    <p:sldId id="274" r:id="rId15"/>
    <p:sldId id="298" r:id="rId16"/>
    <p:sldId id="299" r:id="rId17"/>
    <p:sldId id="297" r:id="rId18"/>
    <p:sldId id="294" r:id="rId19"/>
    <p:sldId id="270" r:id="rId20"/>
    <p:sldId id="296" r:id="rId21"/>
    <p:sldId id="260" r:id="rId22"/>
    <p:sldId id="269" r:id="rId23"/>
    <p:sldId id="287"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DC4F35-F3E1-2B63-C910-54E9DFA32435}" name="Vincent Smart" initials="VS" userId="S::vincent.smart@eeca.govt.nz::83955a8b-da4b-4240-9532-ac0cd7c715e0" providerId="AD"/>
  <p188:author id="{1DB1BEC4-F683-B183-AF7A-34581EEC7304}" name="Janine Kerr" initials="JK" userId="S::janine.kerr@eeca.govt.nz::27b8d328-fa30-4851-81a1-2a93bc49e45a" providerId="AD"/>
  <p188:author id="{A8E3DCDE-C553-F14B-3D96-E18B83D31ACD}" name="Janine Kerr" initials="JK" userId="S::Janine.Kerr@eeca.govt.nz::27b8d328-fa30-4851-81a1-2a93bc49e4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an Hsieh" initials="AH" lastIdx="1" clrIdx="0">
    <p:extLst>
      <p:ext uri="{19B8F6BF-5375-455C-9EA6-DF929625EA0E}">
        <p15:presenceInfo xmlns:p15="http://schemas.microsoft.com/office/powerpoint/2012/main" userId="S::alan.hsieh@eeca.govt.nz::7d84bfc0-e0c6-4112-9445-97f7322613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57"/>
    <a:srgbClr val="F8F8F1"/>
    <a:srgbClr val="2F4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7AA1F-C23B-00E1-465D-7AF055AE8F6E}" v="14" dt="2022-11-20T20:43:34.486"/>
    <p1510:client id="{4A5FDE6A-E744-8B53-63D2-1276336A5156}" v="119" dt="2022-11-17T22:17:03.361"/>
    <p1510:client id="{4C6600E6-16CD-47F1-ADB6-518E1248AC04}" v="267" dt="2022-11-18T04:31:48.271"/>
    <p1510:client id="{D9D034C4-4584-DF40-A4DA-4DE732695C55}" v="175" dt="2022-11-17T21:56:35.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462" y="1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530C9-44BE-4B04-AFE5-607957682F2F}"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NZ"/>
        </a:p>
      </dgm:t>
    </dgm:pt>
    <dgm:pt modelId="{48B663DE-10D8-4519-A1AD-44B698CE2F4E}">
      <dgm:prSet phldrT="[Text]"/>
      <dgm:spPr>
        <a:solidFill>
          <a:schemeClr val="accent1">
            <a:alpha val="50000"/>
          </a:schemeClr>
        </a:solidFill>
      </dgm:spPr>
      <dgm:t>
        <a:bodyPr/>
        <a:lstStyle/>
        <a:p>
          <a:r>
            <a:rPr lang="en-NZ" b="0" i="0">
              <a:solidFill>
                <a:schemeClr val="tx2"/>
              </a:solidFill>
              <a:latin typeface="Franklin Gothic Book" panose="020B0503020102020204" pitchFamily="34" charset="0"/>
            </a:rPr>
            <a:t>Assessment Criteria</a:t>
          </a:r>
        </a:p>
      </dgm:t>
    </dgm:pt>
    <dgm:pt modelId="{888919BA-7D7D-4B8F-A1BF-EC4714AC23B4}" type="parTrans" cxnId="{227E4598-9448-41F9-9832-F1150C5DAC7C}">
      <dgm:prSet/>
      <dgm:spPr/>
      <dgm:t>
        <a:bodyPr/>
        <a:lstStyle/>
        <a:p>
          <a:endParaRPr lang="en-NZ"/>
        </a:p>
      </dgm:t>
    </dgm:pt>
    <dgm:pt modelId="{EB961100-EBB3-4DBC-A0C1-08C60A902C88}" type="sibTrans" cxnId="{227E4598-9448-41F9-9832-F1150C5DAC7C}">
      <dgm:prSet/>
      <dgm:spPr/>
      <dgm:t>
        <a:bodyPr/>
        <a:lstStyle/>
        <a:p>
          <a:endParaRPr lang="en-NZ"/>
        </a:p>
      </dgm:t>
    </dgm:pt>
    <dgm:pt modelId="{39632052-80E5-4A43-85CA-27C5BAB71C63}">
      <dgm:prSet phldrT="[Text]"/>
      <dgm:spPr/>
      <dgm:t>
        <a:bodyPr/>
        <a:lstStyle/>
        <a:p>
          <a:r>
            <a:rPr lang="en-NZ" b="0" i="0">
              <a:solidFill>
                <a:schemeClr val="tx2"/>
              </a:solidFill>
              <a:latin typeface="Franklin Gothic Book" panose="020B0503020102020204" pitchFamily="34" charset="0"/>
            </a:rPr>
            <a:t>2. Co-funding ratio</a:t>
          </a:r>
        </a:p>
      </dgm:t>
    </dgm:pt>
    <dgm:pt modelId="{636EE9DB-35C7-4AD7-9113-0E0B3861229D}" type="parTrans" cxnId="{61233BE2-1327-4AEE-B95E-3D46827DA074}">
      <dgm:prSet/>
      <dgm:spPr/>
      <dgm:t>
        <a:bodyPr/>
        <a:lstStyle/>
        <a:p>
          <a:endParaRPr lang="en-NZ"/>
        </a:p>
      </dgm:t>
    </dgm:pt>
    <dgm:pt modelId="{2A341051-BFF9-4652-B634-2F5FD0C88258}" type="sibTrans" cxnId="{61233BE2-1327-4AEE-B95E-3D46827DA074}">
      <dgm:prSet/>
      <dgm:spPr/>
      <dgm:t>
        <a:bodyPr/>
        <a:lstStyle/>
        <a:p>
          <a:endParaRPr lang="en-NZ"/>
        </a:p>
      </dgm:t>
    </dgm:pt>
    <dgm:pt modelId="{A906A77F-8A27-40AB-9F3F-1D9F4E7745E2}">
      <dgm:prSet phldrT="[Text]"/>
      <dgm:spPr/>
      <dgm:t>
        <a:bodyPr/>
        <a:lstStyle/>
        <a:p>
          <a:r>
            <a:rPr lang="en-NZ" b="0" i="0">
              <a:solidFill>
                <a:schemeClr val="tx2"/>
              </a:solidFill>
              <a:latin typeface="Franklin Gothic Book" panose="020B0503020102020204" pitchFamily="34" charset="0"/>
            </a:rPr>
            <a:t>3. Payback period</a:t>
          </a:r>
        </a:p>
      </dgm:t>
    </dgm:pt>
    <dgm:pt modelId="{DDAE8F31-BBC1-49BE-88B3-822CF0870CC2}" type="parTrans" cxnId="{03CCA14A-93A8-485A-90BE-B41A182BB566}">
      <dgm:prSet/>
      <dgm:spPr/>
      <dgm:t>
        <a:bodyPr/>
        <a:lstStyle/>
        <a:p>
          <a:endParaRPr lang="en-NZ"/>
        </a:p>
      </dgm:t>
    </dgm:pt>
    <dgm:pt modelId="{8D5B8672-4D49-4E9D-909B-4FB85EEF336E}" type="sibTrans" cxnId="{03CCA14A-93A8-485A-90BE-B41A182BB566}">
      <dgm:prSet/>
      <dgm:spPr/>
      <dgm:t>
        <a:bodyPr/>
        <a:lstStyle/>
        <a:p>
          <a:endParaRPr lang="en-NZ"/>
        </a:p>
      </dgm:t>
    </dgm:pt>
    <dgm:pt modelId="{A890D270-4DE5-4829-BD47-FFC92AD732D3}">
      <dgm:prSet phldrT="[Text]"/>
      <dgm:spPr/>
      <dgm:t>
        <a:bodyPr/>
        <a:lstStyle/>
        <a:p>
          <a:r>
            <a:rPr lang="en-NZ" b="0" i="0">
              <a:latin typeface="Franklin Gothic Book" panose="020B0503020102020204" pitchFamily="34" charset="0"/>
            </a:rPr>
            <a:t>4. Abatement cost to the public</a:t>
          </a:r>
        </a:p>
      </dgm:t>
    </dgm:pt>
    <dgm:pt modelId="{46C3AB18-4A6A-4D01-ACC1-F4328E3019EE}" type="parTrans" cxnId="{90309640-86A3-442E-9A94-B79434B47812}">
      <dgm:prSet/>
      <dgm:spPr/>
      <dgm:t>
        <a:bodyPr/>
        <a:lstStyle/>
        <a:p>
          <a:endParaRPr lang="en-NZ"/>
        </a:p>
      </dgm:t>
    </dgm:pt>
    <dgm:pt modelId="{24F86F99-6FD3-40E6-B6C5-B983058F49E6}" type="sibTrans" cxnId="{90309640-86A3-442E-9A94-B79434B47812}">
      <dgm:prSet/>
      <dgm:spPr/>
      <dgm:t>
        <a:bodyPr/>
        <a:lstStyle/>
        <a:p>
          <a:endParaRPr lang="en-NZ"/>
        </a:p>
      </dgm:t>
    </dgm:pt>
    <dgm:pt modelId="{56E21BB8-AFFD-477A-892A-69F736235690}">
      <dgm:prSet phldrT="[Text]"/>
      <dgm:spPr/>
      <dgm:t>
        <a:bodyPr/>
        <a:lstStyle/>
        <a:p>
          <a:r>
            <a:rPr lang="en-NZ" b="0" i="0">
              <a:solidFill>
                <a:schemeClr val="tx2"/>
              </a:solidFill>
              <a:latin typeface="Franklin Gothic Book" panose="020B0503020102020204" pitchFamily="34" charset="0"/>
            </a:rPr>
            <a:t>5. Speed of Implementation</a:t>
          </a:r>
        </a:p>
      </dgm:t>
    </dgm:pt>
    <dgm:pt modelId="{26B082B5-0A96-4B9D-B483-D25C25397C29}" type="parTrans" cxnId="{9D2E8B7A-E75C-4E1C-AC1C-0325479115DB}">
      <dgm:prSet/>
      <dgm:spPr/>
      <dgm:t>
        <a:bodyPr/>
        <a:lstStyle/>
        <a:p>
          <a:endParaRPr lang="en-NZ"/>
        </a:p>
      </dgm:t>
    </dgm:pt>
    <dgm:pt modelId="{2BF61FCF-E3A1-45AB-8719-2C5A63AE7F90}" type="sibTrans" cxnId="{9D2E8B7A-E75C-4E1C-AC1C-0325479115DB}">
      <dgm:prSet/>
      <dgm:spPr/>
      <dgm:t>
        <a:bodyPr/>
        <a:lstStyle/>
        <a:p>
          <a:endParaRPr lang="en-NZ"/>
        </a:p>
      </dgm:t>
    </dgm:pt>
    <dgm:pt modelId="{B6FEE985-4825-4B25-97D9-3959B990D1AE}">
      <dgm:prSet phldrT="[Text]"/>
      <dgm:spPr/>
      <dgm:t>
        <a:bodyPr/>
        <a:lstStyle/>
        <a:p>
          <a:r>
            <a:rPr lang="en-NZ" b="0" i="0">
              <a:solidFill>
                <a:schemeClr val="tx2"/>
              </a:solidFill>
              <a:latin typeface="Franklin Gothic Book" panose="020B0503020102020204" pitchFamily="34" charset="0"/>
            </a:rPr>
            <a:t>6. Innovative Projects</a:t>
          </a:r>
        </a:p>
      </dgm:t>
    </dgm:pt>
    <dgm:pt modelId="{BB03C918-AAE6-4E38-B842-233B05C42485}" type="parTrans" cxnId="{AEC08531-EDD8-45BD-B4DF-E9D239BFEBB7}">
      <dgm:prSet/>
      <dgm:spPr/>
      <dgm:t>
        <a:bodyPr/>
        <a:lstStyle/>
        <a:p>
          <a:endParaRPr lang="en-NZ"/>
        </a:p>
      </dgm:t>
    </dgm:pt>
    <dgm:pt modelId="{73BBB4B0-72BA-49C6-B32B-DBAA9588FC08}" type="sibTrans" cxnId="{AEC08531-EDD8-45BD-B4DF-E9D239BFEBB7}">
      <dgm:prSet/>
      <dgm:spPr/>
      <dgm:t>
        <a:bodyPr/>
        <a:lstStyle/>
        <a:p>
          <a:endParaRPr lang="en-NZ"/>
        </a:p>
      </dgm:t>
    </dgm:pt>
    <dgm:pt modelId="{27823A87-23A7-4925-9159-058BBCE4A14F}">
      <dgm:prSet phldrT="[Text]"/>
      <dgm:spPr/>
      <dgm:t>
        <a:bodyPr/>
        <a:lstStyle/>
        <a:p>
          <a:r>
            <a:rPr lang="en-NZ" b="0" i="0">
              <a:solidFill>
                <a:schemeClr val="tx2"/>
              </a:solidFill>
              <a:latin typeface="Franklin Gothic Book" panose="020B0503020102020204" pitchFamily="34" charset="0"/>
            </a:rPr>
            <a:t>1. Ability to Deliver</a:t>
          </a:r>
        </a:p>
      </dgm:t>
    </dgm:pt>
    <dgm:pt modelId="{02D47633-A62E-4961-87DE-495DE63D9250}" type="sibTrans" cxnId="{25CAFF10-45DF-4A45-804E-F121A7FB83F2}">
      <dgm:prSet/>
      <dgm:spPr/>
      <dgm:t>
        <a:bodyPr/>
        <a:lstStyle/>
        <a:p>
          <a:endParaRPr lang="en-NZ"/>
        </a:p>
      </dgm:t>
    </dgm:pt>
    <dgm:pt modelId="{B9106682-52CB-4955-A51F-0048193E952E}" type="parTrans" cxnId="{25CAFF10-45DF-4A45-804E-F121A7FB83F2}">
      <dgm:prSet/>
      <dgm:spPr/>
      <dgm:t>
        <a:bodyPr/>
        <a:lstStyle/>
        <a:p>
          <a:endParaRPr lang="en-NZ"/>
        </a:p>
      </dgm:t>
    </dgm:pt>
    <dgm:pt modelId="{D6D998E8-DF66-483B-A3C9-6C269080DAAB}" type="pres">
      <dgm:prSet presAssocID="{B71530C9-44BE-4B04-AFE5-607957682F2F}" presName="composite" presStyleCnt="0">
        <dgm:presLayoutVars>
          <dgm:chMax val="1"/>
          <dgm:dir/>
          <dgm:resizeHandles val="exact"/>
        </dgm:presLayoutVars>
      </dgm:prSet>
      <dgm:spPr/>
    </dgm:pt>
    <dgm:pt modelId="{7D1E5BA2-F13A-4D5A-8707-D9B91CAE3311}" type="pres">
      <dgm:prSet presAssocID="{B71530C9-44BE-4B04-AFE5-607957682F2F}" presName="radial" presStyleCnt="0">
        <dgm:presLayoutVars>
          <dgm:animLvl val="ctr"/>
        </dgm:presLayoutVars>
      </dgm:prSet>
      <dgm:spPr/>
    </dgm:pt>
    <dgm:pt modelId="{CB1690A0-7670-41F2-AD79-E1A6C7EDD414}" type="pres">
      <dgm:prSet presAssocID="{48B663DE-10D8-4519-A1AD-44B698CE2F4E}" presName="centerShape" presStyleLbl="vennNode1" presStyleIdx="0" presStyleCnt="7"/>
      <dgm:spPr/>
    </dgm:pt>
    <dgm:pt modelId="{3DFBF7D1-0DD5-47A0-9E46-2945BC70E4F8}" type="pres">
      <dgm:prSet presAssocID="{39632052-80E5-4A43-85CA-27C5BAB71C63}" presName="node" presStyleLbl="vennNode1" presStyleIdx="1" presStyleCnt="7">
        <dgm:presLayoutVars>
          <dgm:bulletEnabled val="1"/>
        </dgm:presLayoutVars>
      </dgm:prSet>
      <dgm:spPr/>
    </dgm:pt>
    <dgm:pt modelId="{3172892B-F78C-48B6-94EF-1438EF136865}" type="pres">
      <dgm:prSet presAssocID="{A906A77F-8A27-40AB-9F3F-1D9F4E7745E2}" presName="node" presStyleLbl="vennNode1" presStyleIdx="2" presStyleCnt="7">
        <dgm:presLayoutVars>
          <dgm:bulletEnabled val="1"/>
        </dgm:presLayoutVars>
      </dgm:prSet>
      <dgm:spPr/>
    </dgm:pt>
    <dgm:pt modelId="{1F39AA12-1805-49EB-A6E4-C8F29C24F317}" type="pres">
      <dgm:prSet presAssocID="{A890D270-4DE5-4829-BD47-FFC92AD732D3}" presName="node" presStyleLbl="vennNode1" presStyleIdx="3" presStyleCnt="7">
        <dgm:presLayoutVars>
          <dgm:bulletEnabled val="1"/>
        </dgm:presLayoutVars>
      </dgm:prSet>
      <dgm:spPr/>
    </dgm:pt>
    <dgm:pt modelId="{ECB38613-784E-47EB-9496-8719C60822C7}" type="pres">
      <dgm:prSet presAssocID="{56E21BB8-AFFD-477A-892A-69F736235690}" presName="node" presStyleLbl="vennNode1" presStyleIdx="4" presStyleCnt="7">
        <dgm:presLayoutVars>
          <dgm:bulletEnabled val="1"/>
        </dgm:presLayoutVars>
      </dgm:prSet>
      <dgm:spPr/>
    </dgm:pt>
    <dgm:pt modelId="{E60BC1F5-13EB-442B-BCA9-A17F60FB88D6}" type="pres">
      <dgm:prSet presAssocID="{B6FEE985-4825-4B25-97D9-3959B990D1AE}" presName="node" presStyleLbl="vennNode1" presStyleIdx="5" presStyleCnt="7">
        <dgm:presLayoutVars>
          <dgm:bulletEnabled val="1"/>
        </dgm:presLayoutVars>
      </dgm:prSet>
      <dgm:spPr/>
    </dgm:pt>
    <dgm:pt modelId="{0E2F1C1A-F6F6-4AC6-94DE-7C8D288E08A0}" type="pres">
      <dgm:prSet presAssocID="{27823A87-23A7-4925-9159-058BBCE4A14F}" presName="node" presStyleLbl="vennNode1" presStyleIdx="6" presStyleCnt="7">
        <dgm:presLayoutVars>
          <dgm:bulletEnabled val="1"/>
        </dgm:presLayoutVars>
      </dgm:prSet>
      <dgm:spPr/>
    </dgm:pt>
  </dgm:ptLst>
  <dgm:cxnLst>
    <dgm:cxn modelId="{25CAFF10-45DF-4A45-804E-F121A7FB83F2}" srcId="{48B663DE-10D8-4519-A1AD-44B698CE2F4E}" destId="{27823A87-23A7-4925-9159-058BBCE4A14F}" srcOrd="5" destOrd="0" parTransId="{B9106682-52CB-4955-A51F-0048193E952E}" sibTransId="{02D47633-A62E-4961-87DE-495DE63D9250}"/>
    <dgm:cxn modelId="{AEC08531-EDD8-45BD-B4DF-E9D239BFEBB7}" srcId="{48B663DE-10D8-4519-A1AD-44B698CE2F4E}" destId="{B6FEE985-4825-4B25-97D9-3959B990D1AE}" srcOrd="4" destOrd="0" parTransId="{BB03C918-AAE6-4E38-B842-233B05C42485}" sibTransId="{73BBB4B0-72BA-49C6-B32B-DBAA9588FC08}"/>
    <dgm:cxn modelId="{90309640-86A3-442E-9A94-B79434B47812}" srcId="{48B663DE-10D8-4519-A1AD-44B698CE2F4E}" destId="{A890D270-4DE5-4829-BD47-FFC92AD732D3}" srcOrd="2" destOrd="0" parTransId="{46C3AB18-4A6A-4D01-ACC1-F4328E3019EE}" sibTransId="{24F86F99-6FD3-40E6-B6C5-B983058F49E6}"/>
    <dgm:cxn modelId="{B0CBB262-8D3A-4CFF-B882-E319A98F481C}" type="presOf" srcId="{56E21BB8-AFFD-477A-892A-69F736235690}" destId="{ECB38613-784E-47EB-9496-8719C60822C7}" srcOrd="0" destOrd="0" presId="urn:microsoft.com/office/officeart/2005/8/layout/radial3"/>
    <dgm:cxn modelId="{0FEBFF65-6A0F-4D33-8636-B1486A92BEB2}" type="presOf" srcId="{A906A77F-8A27-40AB-9F3F-1D9F4E7745E2}" destId="{3172892B-F78C-48B6-94EF-1438EF136865}" srcOrd="0" destOrd="0" presId="urn:microsoft.com/office/officeart/2005/8/layout/radial3"/>
    <dgm:cxn modelId="{CEBC8167-7B5E-4304-AC75-0934D33B3AEB}" type="presOf" srcId="{27823A87-23A7-4925-9159-058BBCE4A14F}" destId="{0E2F1C1A-F6F6-4AC6-94DE-7C8D288E08A0}" srcOrd="0" destOrd="0" presId="urn:microsoft.com/office/officeart/2005/8/layout/radial3"/>
    <dgm:cxn modelId="{CC2FA049-3A22-47E5-96A3-23670EC159C0}" type="presOf" srcId="{B6FEE985-4825-4B25-97D9-3959B990D1AE}" destId="{E60BC1F5-13EB-442B-BCA9-A17F60FB88D6}" srcOrd="0" destOrd="0" presId="urn:microsoft.com/office/officeart/2005/8/layout/radial3"/>
    <dgm:cxn modelId="{03CCA14A-93A8-485A-90BE-B41A182BB566}" srcId="{48B663DE-10D8-4519-A1AD-44B698CE2F4E}" destId="{A906A77F-8A27-40AB-9F3F-1D9F4E7745E2}" srcOrd="1" destOrd="0" parTransId="{DDAE8F31-BBC1-49BE-88B3-822CF0870CC2}" sibTransId="{8D5B8672-4D49-4E9D-909B-4FB85EEF336E}"/>
    <dgm:cxn modelId="{9D2E8B7A-E75C-4E1C-AC1C-0325479115DB}" srcId="{48B663DE-10D8-4519-A1AD-44B698CE2F4E}" destId="{56E21BB8-AFFD-477A-892A-69F736235690}" srcOrd="3" destOrd="0" parTransId="{26B082B5-0A96-4B9D-B483-D25C25397C29}" sibTransId="{2BF61FCF-E3A1-45AB-8719-2C5A63AE7F90}"/>
    <dgm:cxn modelId="{D02C9D5A-CD03-49F7-9117-DCBC26E769A5}" type="presOf" srcId="{48B663DE-10D8-4519-A1AD-44B698CE2F4E}" destId="{CB1690A0-7670-41F2-AD79-E1A6C7EDD414}" srcOrd="0" destOrd="0" presId="urn:microsoft.com/office/officeart/2005/8/layout/radial3"/>
    <dgm:cxn modelId="{7ED4E882-7132-4700-B026-47B108B532D0}" type="presOf" srcId="{A890D270-4DE5-4829-BD47-FFC92AD732D3}" destId="{1F39AA12-1805-49EB-A6E4-C8F29C24F317}" srcOrd="0" destOrd="0" presId="urn:microsoft.com/office/officeart/2005/8/layout/radial3"/>
    <dgm:cxn modelId="{F6D51D8A-DD7C-448A-ABB3-FB44001D1DA1}" type="presOf" srcId="{B71530C9-44BE-4B04-AFE5-607957682F2F}" destId="{D6D998E8-DF66-483B-A3C9-6C269080DAAB}" srcOrd="0" destOrd="0" presId="urn:microsoft.com/office/officeart/2005/8/layout/radial3"/>
    <dgm:cxn modelId="{227E4598-9448-41F9-9832-F1150C5DAC7C}" srcId="{B71530C9-44BE-4B04-AFE5-607957682F2F}" destId="{48B663DE-10D8-4519-A1AD-44B698CE2F4E}" srcOrd="0" destOrd="0" parTransId="{888919BA-7D7D-4B8F-A1BF-EC4714AC23B4}" sibTransId="{EB961100-EBB3-4DBC-A0C1-08C60A902C88}"/>
    <dgm:cxn modelId="{E954FFDB-B987-4FD3-8938-94B5181DADBF}" type="presOf" srcId="{39632052-80E5-4A43-85CA-27C5BAB71C63}" destId="{3DFBF7D1-0DD5-47A0-9E46-2945BC70E4F8}" srcOrd="0" destOrd="0" presId="urn:microsoft.com/office/officeart/2005/8/layout/radial3"/>
    <dgm:cxn modelId="{61233BE2-1327-4AEE-B95E-3D46827DA074}" srcId="{48B663DE-10D8-4519-A1AD-44B698CE2F4E}" destId="{39632052-80E5-4A43-85CA-27C5BAB71C63}" srcOrd="0" destOrd="0" parTransId="{636EE9DB-35C7-4AD7-9113-0E0B3861229D}" sibTransId="{2A341051-BFF9-4652-B634-2F5FD0C88258}"/>
    <dgm:cxn modelId="{8F769630-9718-4E82-92B7-3E9FE0EB048B}" type="presParOf" srcId="{D6D998E8-DF66-483B-A3C9-6C269080DAAB}" destId="{7D1E5BA2-F13A-4D5A-8707-D9B91CAE3311}" srcOrd="0" destOrd="0" presId="urn:microsoft.com/office/officeart/2005/8/layout/radial3"/>
    <dgm:cxn modelId="{4C2D5C5B-9551-4C63-B4D1-BC3E293933BE}" type="presParOf" srcId="{7D1E5BA2-F13A-4D5A-8707-D9B91CAE3311}" destId="{CB1690A0-7670-41F2-AD79-E1A6C7EDD414}" srcOrd="0" destOrd="0" presId="urn:microsoft.com/office/officeart/2005/8/layout/radial3"/>
    <dgm:cxn modelId="{D568905E-15E9-4E0E-9317-F22FE12BC0E0}" type="presParOf" srcId="{7D1E5BA2-F13A-4D5A-8707-D9B91CAE3311}" destId="{3DFBF7D1-0DD5-47A0-9E46-2945BC70E4F8}" srcOrd="1" destOrd="0" presId="urn:microsoft.com/office/officeart/2005/8/layout/radial3"/>
    <dgm:cxn modelId="{09472CC5-D615-4497-894E-DE6ED67F723B}" type="presParOf" srcId="{7D1E5BA2-F13A-4D5A-8707-D9B91CAE3311}" destId="{3172892B-F78C-48B6-94EF-1438EF136865}" srcOrd="2" destOrd="0" presId="urn:microsoft.com/office/officeart/2005/8/layout/radial3"/>
    <dgm:cxn modelId="{2C7FF3FD-7A27-41EF-8210-03882CE355E6}" type="presParOf" srcId="{7D1E5BA2-F13A-4D5A-8707-D9B91CAE3311}" destId="{1F39AA12-1805-49EB-A6E4-C8F29C24F317}" srcOrd="3" destOrd="0" presId="urn:microsoft.com/office/officeart/2005/8/layout/radial3"/>
    <dgm:cxn modelId="{2408BB09-1C06-4CDA-824D-59D841A4D168}" type="presParOf" srcId="{7D1E5BA2-F13A-4D5A-8707-D9B91CAE3311}" destId="{ECB38613-784E-47EB-9496-8719C60822C7}" srcOrd="4" destOrd="0" presId="urn:microsoft.com/office/officeart/2005/8/layout/radial3"/>
    <dgm:cxn modelId="{95FB33BA-EA1A-4580-840C-F83FD3000B71}" type="presParOf" srcId="{7D1E5BA2-F13A-4D5A-8707-D9B91CAE3311}" destId="{E60BC1F5-13EB-442B-BCA9-A17F60FB88D6}" srcOrd="5" destOrd="0" presId="urn:microsoft.com/office/officeart/2005/8/layout/radial3"/>
    <dgm:cxn modelId="{08D7095A-CE95-4C60-8EFF-E4DD94A0A657}" type="presParOf" srcId="{7D1E5BA2-F13A-4D5A-8707-D9B91CAE3311}" destId="{0E2F1C1A-F6F6-4AC6-94DE-7C8D288E08A0}"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690A0-7670-41F2-AD79-E1A6C7EDD414}">
      <dsp:nvSpPr>
        <dsp:cNvPr id="0" name=""/>
        <dsp:cNvSpPr/>
      </dsp:nvSpPr>
      <dsp:spPr>
        <a:xfrm>
          <a:off x="2661738" y="1257858"/>
          <a:ext cx="3133612" cy="3133612"/>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NZ" sz="3200" b="0" i="0" kern="1200">
              <a:solidFill>
                <a:schemeClr val="tx2"/>
              </a:solidFill>
              <a:latin typeface="Franklin Gothic Book" panose="020B0503020102020204" pitchFamily="34" charset="0"/>
            </a:rPr>
            <a:t>Assessment Criteria</a:t>
          </a:r>
        </a:p>
      </dsp:txBody>
      <dsp:txXfrm>
        <a:off x="3120645" y="1716765"/>
        <a:ext cx="2215798" cy="2215798"/>
      </dsp:txXfrm>
    </dsp:sp>
    <dsp:sp modelId="{3DFBF7D1-0DD5-47A0-9E46-2945BC70E4F8}">
      <dsp:nvSpPr>
        <dsp:cNvPr id="0" name=""/>
        <dsp:cNvSpPr/>
      </dsp:nvSpPr>
      <dsp:spPr>
        <a:xfrm>
          <a:off x="3445141" y="559"/>
          <a:ext cx="1566806" cy="1566806"/>
        </a:xfrm>
        <a:prstGeom prst="ellipse">
          <a:avLst/>
        </a:prstGeom>
        <a:solidFill>
          <a:schemeClr val="accent2">
            <a:alpha val="50000"/>
            <a:hueOff val="-1761149"/>
            <a:satOff val="8336"/>
            <a:lumOff val="48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b="0" i="0" kern="1200">
              <a:solidFill>
                <a:schemeClr val="tx2"/>
              </a:solidFill>
              <a:latin typeface="Franklin Gothic Book" panose="020B0503020102020204" pitchFamily="34" charset="0"/>
            </a:rPr>
            <a:t>2. Co-funding ratio</a:t>
          </a:r>
        </a:p>
      </dsp:txBody>
      <dsp:txXfrm>
        <a:off x="3674594" y="230012"/>
        <a:ext cx="1107900" cy="1107900"/>
      </dsp:txXfrm>
    </dsp:sp>
    <dsp:sp modelId="{3172892B-F78C-48B6-94EF-1438EF136865}">
      <dsp:nvSpPr>
        <dsp:cNvPr id="0" name=""/>
        <dsp:cNvSpPr/>
      </dsp:nvSpPr>
      <dsp:spPr>
        <a:xfrm>
          <a:off x="5212441" y="1020910"/>
          <a:ext cx="1566806" cy="1566806"/>
        </a:xfrm>
        <a:prstGeom prst="ellipse">
          <a:avLst/>
        </a:prstGeom>
        <a:solidFill>
          <a:schemeClr val="accent2">
            <a:alpha val="50000"/>
            <a:hueOff val="-3522298"/>
            <a:satOff val="16672"/>
            <a:lumOff val="96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b="0" i="0" kern="1200">
              <a:solidFill>
                <a:schemeClr val="tx2"/>
              </a:solidFill>
              <a:latin typeface="Franklin Gothic Book" panose="020B0503020102020204" pitchFamily="34" charset="0"/>
            </a:rPr>
            <a:t>3. Payback period</a:t>
          </a:r>
        </a:p>
      </dsp:txBody>
      <dsp:txXfrm>
        <a:off x="5441894" y="1250363"/>
        <a:ext cx="1107900" cy="1107900"/>
      </dsp:txXfrm>
    </dsp:sp>
    <dsp:sp modelId="{1F39AA12-1805-49EB-A6E4-C8F29C24F317}">
      <dsp:nvSpPr>
        <dsp:cNvPr id="0" name=""/>
        <dsp:cNvSpPr/>
      </dsp:nvSpPr>
      <dsp:spPr>
        <a:xfrm>
          <a:off x="5212441" y="3061613"/>
          <a:ext cx="1566806" cy="1566806"/>
        </a:xfrm>
        <a:prstGeom prst="ellipse">
          <a:avLst/>
        </a:prstGeom>
        <a:solidFill>
          <a:schemeClr val="accent2">
            <a:alpha val="50000"/>
            <a:hueOff val="-5283447"/>
            <a:satOff val="25008"/>
            <a:lumOff val="1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b="0" i="0" kern="1200">
              <a:latin typeface="Franklin Gothic Book" panose="020B0503020102020204" pitchFamily="34" charset="0"/>
            </a:rPr>
            <a:t>4. Abatement cost to the public</a:t>
          </a:r>
        </a:p>
      </dsp:txBody>
      <dsp:txXfrm>
        <a:off x="5441894" y="3291066"/>
        <a:ext cx="1107900" cy="1107900"/>
      </dsp:txXfrm>
    </dsp:sp>
    <dsp:sp modelId="{ECB38613-784E-47EB-9496-8719C60822C7}">
      <dsp:nvSpPr>
        <dsp:cNvPr id="0" name=""/>
        <dsp:cNvSpPr/>
      </dsp:nvSpPr>
      <dsp:spPr>
        <a:xfrm>
          <a:off x="3445141" y="4081964"/>
          <a:ext cx="1566806" cy="1566806"/>
        </a:xfrm>
        <a:prstGeom prst="ellipse">
          <a:avLst/>
        </a:prstGeom>
        <a:solidFill>
          <a:schemeClr val="accent2">
            <a:alpha val="50000"/>
            <a:hueOff val="-7044596"/>
            <a:satOff val="33344"/>
            <a:lumOff val="193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b="0" i="0" kern="1200">
              <a:solidFill>
                <a:schemeClr val="tx2"/>
              </a:solidFill>
              <a:latin typeface="Franklin Gothic Book" panose="020B0503020102020204" pitchFamily="34" charset="0"/>
            </a:rPr>
            <a:t>5. Speed of Implementation</a:t>
          </a:r>
        </a:p>
      </dsp:txBody>
      <dsp:txXfrm>
        <a:off x="3674594" y="4311417"/>
        <a:ext cx="1107900" cy="1107900"/>
      </dsp:txXfrm>
    </dsp:sp>
    <dsp:sp modelId="{E60BC1F5-13EB-442B-BCA9-A17F60FB88D6}">
      <dsp:nvSpPr>
        <dsp:cNvPr id="0" name=""/>
        <dsp:cNvSpPr/>
      </dsp:nvSpPr>
      <dsp:spPr>
        <a:xfrm>
          <a:off x="1677841" y="3061613"/>
          <a:ext cx="1566806" cy="1566806"/>
        </a:xfrm>
        <a:prstGeom prst="ellipse">
          <a:avLst/>
        </a:prstGeom>
        <a:solidFill>
          <a:schemeClr val="accent2">
            <a:alpha val="50000"/>
            <a:hueOff val="-8805744"/>
            <a:satOff val="41680"/>
            <a:lumOff val="24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b="0" i="0" kern="1200">
              <a:solidFill>
                <a:schemeClr val="tx2"/>
              </a:solidFill>
              <a:latin typeface="Franklin Gothic Book" panose="020B0503020102020204" pitchFamily="34" charset="0"/>
            </a:rPr>
            <a:t>6. Innovative Projects</a:t>
          </a:r>
        </a:p>
      </dsp:txBody>
      <dsp:txXfrm>
        <a:off x="1907294" y="3291066"/>
        <a:ext cx="1107900" cy="1107900"/>
      </dsp:txXfrm>
    </dsp:sp>
    <dsp:sp modelId="{0E2F1C1A-F6F6-4AC6-94DE-7C8D288E08A0}">
      <dsp:nvSpPr>
        <dsp:cNvPr id="0" name=""/>
        <dsp:cNvSpPr/>
      </dsp:nvSpPr>
      <dsp:spPr>
        <a:xfrm>
          <a:off x="1677841" y="1020910"/>
          <a:ext cx="1566806" cy="1566806"/>
        </a:xfrm>
        <a:prstGeom prst="ellipse">
          <a:avLst/>
        </a:prstGeom>
        <a:solidFill>
          <a:schemeClr val="accent2">
            <a:alpha val="50000"/>
            <a:hueOff val="-10566893"/>
            <a:satOff val="50016"/>
            <a:lumOff val="29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b="0" i="0" kern="1200">
              <a:solidFill>
                <a:schemeClr val="tx2"/>
              </a:solidFill>
              <a:latin typeface="Franklin Gothic Book" panose="020B0503020102020204" pitchFamily="34" charset="0"/>
            </a:rPr>
            <a:t>1. Ability to Deliver</a:t>
          </a:r>
        </a:p>
      </dsp:txBody>
      <dsp:txXfrm>
        <a:off x="1907294" y="1250363"/>
        <a:ext cx="1107900" cy="110790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C54CA-460F-F045-8725-CE6B2E9FE42B}"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CD61B-C7F8-974E-95C7-29032BCD9481}" type="slidenum">
              <a:rPr lang="en-US" smtClean="0"/>
              <a:t>‹#›</a:t>
            </a:fld>
            <a:endParaRPr lang="en-US"/>
          </a:p>
        </p:txBody>
      </p:sp>
    </p:spTree>
    <p:extLst>
      <p:ext uri="{BB962C8B-B14F-4D97-AF65-F5344CB8AC3E}">
        <p14:creationId xmlns:p14="http://schemas.microsoft.com/office/powerpoint/2010/main" val="163811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3ECD61B-C7F8-974E-95C7-29032BCD9481}" type="slidenum">
              <a:rPr lang="en-US" smtClean="0"/>
              <a:t>1</a:t>
            </a:fld>
            <a:endParaRPr lang="en-US"/>
          </a:p>
        </p:txBody>
      </p:sp>
    </p:spTree>
    <p:extLst>
      <p:ext uri="{BB962C8B-B14F-4D97-AF65-F5344CB8AC3E}">
        <p14:creationId xmlns:p14="http://schemas.microsoft.com/office/powerpoint/2010/main" val="335628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3ECD61B-C7F8-974E-95C7-29032BCD9481}" type="slidenum">
              <a:rPr lang="en-US" smtClean="0"/>
              <a:t>5</a:t>
            </a:fld>
            <a:endParaRPr lang="en-US"/>
          </a:p>
        </p:txBody>
      </p:sp>
    </p:spTree>
    <p:extLst>
      <p:ext uri="{BB962C8B-B14F-4D97-AF65-F5344CB8AC3E}">
        <p14:creationId xmlns:p14="http://schemas.microsoft.com/office/powerpoint/2010/main" val="3070850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a:effectLst/>
              </a:rPr>
              <a:t>Eligible entity and the project</a:t>
            </a:r>
          </a:p>
          <a:p>
            <a:pPr lvl="0">
              <a:buFont typeface="+mj-lt"/>
              <a:buAutoNum type="arabicPeriod"/>
            </a:pPr>
            <a:r>
              <a:rPr lang="en-US" sz="1200" b="0">
                <a:effectLst/>
              </a:rPr>
              <a:t>New Zealand-based and NZBN registered </a:t>
            </a:r>
            <a:r>
              <a:rPr lang="en-NZ" sz="1200" b="0">
                <a:effectLst/>
              </a:rPr>
              <a:t>private sector business.</a:t>
            </a:r>
          </a:p>
          <a:p>
            <a:pPr lvl="0">
              <a:buFont typeface="+mj-lt"/>
              <a:buAutoNum type="arabicPeriod"/>
            </a:pPr>
            <a:r>
              <a:rPr lang="en-US" sz="1200" b="0">
                <a:effectLst/>
              </a:rPr>
              <a:t>Delivered in new Zealand.</a:t>
            </a:r>
            <a:endParaRPr lang="en-NZ" sz="1200" b="0">
              <a:effectLst/>
            </a:endParaRPr>
          </a:p>
          <a:p>
            <a:pPr lvl="0"/>
            <a:r>
              <a:rPr lang="en-NZ" sz="1200" b="0">
                <a:effectLst/>
              </a:rPr>
              <a:t>Project </a:t>
            </a:r>
            <a:r>
              <a:rPr lang="en-NZ" sz="1200" b="0" err="1">
                <a:effectLst/>
              </a:rPr>
              <a:t>relieinformation</a:t>
            </a:r>
            <a:r>
              <a:rPr lang="en-NZ" sz="1200" b="0">
                <a:effectLst/>
              </a:rPr>
              <a:t> provided.</a:t>
            </a:r>
          </a:p>
          <a:p>
            <a:pPr lvl="0"/>
            <a:r>
              <a:rPr lang="en-US" sz="1200" b="0" i="1">
                <a:effectLst/>
              </a:rPr>
              <a:t>Response form completed in full - with </a:t>
            </a:r>
            <a:r>
              <a:rPr lang="en-NZ" sz="1200" b="0" i="1">
                <a:effectLst/>
              </a:rPr>
              <a:t>s on commercially available and proven technologies.</a:t>
            </a:r>
          </a:p>
          <a:p>
            <a:pPr lvl="0">
              <a:buFont typeface="+mj-lt"/>
              <a:buAutoNum type="arabicPeriod"/>
            </a:pPr>
            <a:r>
              <a:rPr lang="en-NZ" sz="1200" b="0">
                <a:effectLst/>
              </a:rPr>
              <a:t>Supporting </a:t>
            </a:r>
          </a:p>
          <a:p>
            <a:pPr lvl="0">
              <a:buFont typeface="+mj-lt"/>
              <a:buAutoNum type="arabicPeriod"/>
            </a:pPr>
            <a:r>
              <a:rPr lang="en-US" sz="1200" b="0">
                <a:effectLst/>
              </a:rPr>
              <a:t>all attachments.</a:t>
            </a:r>
            <a:endParaRPr lang="en-NZ" sz="1200" b="0">
              <a:effectLst/>
            </a:endParaRPr>
          </a:p>
          <a:p>
            <a:pPr lvl="0">
              <a:buFont typeface="+mj-lt"/>
              <a:buAutoNum type="arabicPeriod"/>
            </a:pPr>
            <a:r>
              <a:rPr lang="en-NZ" sz="1200" b="0">
                <a:effectLst/>
              </a:rPr>
              <a:t>Financial and technical due diligence passed/capable of assessment.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200" b="1">
                <a:effectLst/>
              </a:rPr>
              <a:t>Decarbonisation outcomes</a:t>
            </a:r>
          </a:p>
          <a:p>
            <a:pPr lvl="0">
              <a:buFont typeface="+mj-lt"/>
              <a:buAutoNum type="arabicPeriod" startAt="7"/>
            </a:pPr>
            <a:r>
              <a:rPr lang="en-NZ" sz="1200">
                <a:effectLst/>
              </a:rPr>
              <a:t>Reduces or enables the </a:t>
            </a:r>
            <a:r>
              <a:rPr lang="en-NZ" sz="1200" b="1">
                <a:effectLst/>
              </a:rPr>
              <a:t>reduction of the energy used and/or carbon emitted </a:t>
            </a:r>
            <a:r>
              <a:rPr lang="en-NZ" sz="1200">
                <a:effectLst/>
              </a:rPr>
              <a:t>during an industrial process.</a:t>
            </a:r>
          </a:p>
          <a:p>
            <a:pPr lvl="0">
              <a:buFont typeface="+mj-lt"/>
              <a:buAutoNum type="arabicPeriod" startAt="7"/>
            </a:pPr>
            <a:r>
              <a:rPr lang="en-NZ" sz="1200">
                <a:effectLst/>
              </a:rPr>
              <a:t>Generates carbon </a:t>
            </a:r>
            <a:r>
              <a:rPr lang="en-NZ" sz="1200" b="1">
                <a:effectLst/>
              </a:rPr>
              <a:t>emissions savings </a:t>
            </a:r>
            <a:r>
              <a:rPr lang="en-NZ" sz="1200">
                <a:effectLst/>
              </a:rPr>
              <a:t>by reducing or avoiding fossil fuel use.</a:t>
            </a:r>
          </a:p>
          <a:p>
            <a:pPr lvl="0">
              <a:buFont typeface="+mj-lt"/>
              <a:buAutoNum type="arabicPeriod" startAt="7"/>
            </a:pPr>
            <a:r>
              <a:rPr lang="en-NZ" sz="1200">
                <a:effectLst/>
              </a:rPr>
              <a:t>Carbon emissions savings are </a:t>
            </a:r>
            <a:r>
              <a:rPr lang="en-NZ" sz="1200" b="1">
                <a:effectLst/>
              </a:rPr>
              <a:t>additional to what would have happened if the project did not occur</a:t>
            </a:r>
            <a:r>
              <a:rPr lang="en-NZ" sz="1200">
                <a:effectLst/>
              </a:rPr>
              <a:t>, or occurred in a different manner or time.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200" b="1">
                <a:effectLst/>
              </a:rPr>
              <a:t>Financial parameters</a:t>
            </a:r>
          </a:p>
          <a:p>
            <a:pPr lvl="0">
              <a:buFont typeface="+mj-lt"/>
              <a:buAutoNum type="arabicPeriod" startAt="10"/>
            </a:pPr>
            <a:r>
              <a:rPr lang="en-NZ" sz="1200" b="0">
                <a:effectLst/>
              </a:rPr>
              <a:t>Payback period that is no less than two years with co-funding.</a:t>
            </a:r>
          </a:p>
          <a:p>
            <a:pPr lvl="0">
              <a:buFont typeface="+mj-lt"/>
              <a:buAutoNum type="arabicPeriod" startAt="10"/>
            </a:pPr>
            <a:r>
              <a:rPr lang="en-NZ" sz="1200" b="0">
                <a:effectLst/>
              </a:rPr>
              <a:t>Project abatement costs clearly set out</a:t>
            </a:r>
            <a:r>
              <a:rPr lang="en-NZ" sz="1200" b="0">
                <a:effectLst/>
                <a:latin typeface="Sitka Display Semibold"/>
              </a:rPr>
              <a:t>.</a:t>
            </a:r>
            <a:endParaRPr lang="en-NZ" sz="1200" b="0">
              <a:effectLst/>
            </a:endParaRPr>
          </a:p>
          <a:p>
            <a:pPr lvl="0">
              <a:buFont typeface="+mj-lt"/>
              <a:buAutoNum type="arabicPeriod" startAt="10"/>
            </a:pPr>
            <a:r>
              <a:rPr lang="en-NZ" sz="1200" b="0">
                <a:effectLst/>
              </a:rPr>
              <a:t>Incremental cost of project only</a:t>
            </a:r>
            <a:r>
              <a:rPr lang="en-NZ" sz="1200" b="0">
                <a:effectLst/>
                <a:latin typeface="Sitka Display Semibold"/>
              </a:rPr>
              <a:t>.</a:t>
            </a:r>
            <a:endParaRPr lang="en-NZ" sz="1200" b="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200" b="1">
                <a:effectLst/>
              </a:rPr>
              <a:t>Health, safety, reputation</a:t>
            </a:r>
          </a:p>
          <a:p>
            <a:pPr lvl="0">
              <a:buFont typeface="+mj-lt"/>
              <a:buAutoNum type="arabicPeriod" startAt="13"/>
            </a:pPr>
            <a:r>
              <a:rPr lang="en-NZ" sz="1200" b="0">
                <a:effectLst/>
              </a:rPr>
              <a:t>Committed with appropriate systems and processes in place</a:t>
            </a:r>
            <a:r>
              <a:rPr lang="en-NZ" sz="1200" b="0">
                <a:effectLst/>
                <a:latin typeface="Sitka Display Semibold"/>
              </a:rPr>
              <a:t>.</a:t>
            </a:r>
            <a:endParaRPr lang="en-NZ" sz="1200" b="0">
              <a:effectLst/>
            </a:endParaRPr>
          </a:p>
          <a:p>
            <a:pPr lvl="0">
              <a:buFont typeface="+mj-lt"/>
              <a:buAutoNum type="arabicPeriod" startAt="13"/>
            </a:pPr>
            <a:r>
              <a:rPr lang="en-NZ" sz="1200" b="0">
                <a:effectLst/>
              </a:rPr>
              <a:t>Cognisant of EECA’s reputation</a:t>
            </a:r>
            <a:r>
              <a:rPr lang="en-NZ" sz="1200" b="0">
                <a:effectLst/>
                <a:latin typeface="Sitka Display Semibold"/>
              </a:rPr>
              <a:t>.</a:t>
            </a:r>
            <a:endParaRPr lang="en-NZ"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effectLst/>
              </a:rPr>
              <a:t>Approvals and sources of co-funding</a:t>
            </a:r>
            <a:endParaRPr lang="en-NZ" sz="1200" b="1"/>
          </a:p>
          <a:p>
            <a:pPr lvl="0">
              <a:buFont typeface="+mj-lt"/>
              <a:buAutoNum type="arabicPeriod" startAt="15"/>
            </a:pPr>
            <a:r>
              <a:rPr lang="en-NZ" sz="1200" b="0" noProof="0">
                <a:effectLst/>
              </a:rPr>
              <a:t>Demonstrate ability to co-fund the remainder of the total cost of the project either directly or by utilising other funding sources.</a:t>
            </a:r>
          </a:p>
          <a:p>
            <a:pPr lvl="0">
              <a:buFont typeface="+mj-lt"/>
              <a:buAutoNum type="arabicPeriod" startAt="15"/>
            </a:pPr>
            <a:r>
              <a:rPr lang="en-NZ" sz="1200" b="0" noProof="0">
                <a:effectLst/>
              </a:rPr>
              <a:t>Identifies all co-investment sources, including individual amounts if multiple sources.</a:t>
            </a:r>
          </a:p>
          <a:p>
            <a:pPr lvl="0">
              <a:buFont typeface="+mj-lt"/>
              <a:buAutoNum type="arabicPeriod" startAt="15"/>
            </a:pPr>
            <a:r>
              <a:rPr lang="en-NZ" sz="1200" b="0" noProof="0">
                <a:effectLst/>
              </a:rPr>
              <a:t>Internal approval processes on track</a:t>
            </a:r>
            <a:r>
              <a:rPr lang="en-NZ" sz="1200" b="0" noProof="0">
                <a:effectLst/>
                <a:latin typeface="Sitka Display Semibold"/>
              </a:rPr>
              <a:t>.</a:t>
            </a:r>
            <a:endParaRPr lang="en-NZ" sz="1200" b="0" noProof="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effectLst/>
              </a:rPr>
              <a:t>Ensuring long-term outcomes for the energy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effectLst/>
              </a:rPr>
              <a:t>18. Woody biomass use will be predominately limited to medium and high temperature end uses (i.e. </a:t>
            </a:r>
            <a:r>
              <a:rPr lang="en-NZ" sz="1200" b="1">
                <a:effectLst/>
              </a:rPr>
              <a:t>&gt;100C</a:t>
            </a:r>
            <a:r>
              <a:rPr lang="en-NZ" sz="1200">
                <a:effectLst/>
                <a:latin typeface="Sitka Display Semi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effectLst/>
              </a:rPr>
              <a:t>Projects where the total energy related carbon emissions by fuel type of the Applicant entity, cumulated for all operating sites, is &gt; 1,000 tCO2e per year</a:t>
            </a:r>
          </a:p>
          <a:p>
            <a:pPr lvl="0" rtl="0">
              <a:buFont typeface="+mj-lt"/>
              <a:buAutoNum type="arabicPeriod" startAt="19"/>
            </a:pPr>
            <a:r>
              <a:rPr lang="en-US" sz="1200" b="0">
                <a:effectLst/>
              </a:rPr>
              <a:t>Demonstrates the project fits into a </a:t>
            </a:r>
            <a:r>
              <a:rPr lang="en-US" sz="1200" b="0" err="1">
                <a:effectLst/>
              </a:rPr>
              <a:t>decarbonisation</a:t>
            </a:r>
            <a:r>
              <a:rPr lang="en-US" sz="1200" b="0">
                <a:effectLst/>
              </a:rPr>
              <a:t> pathway, such as EECA’s energy transition accelerator </a:t>
            </a:r>
            <a:r>
              <a:rPr lang="en-US" sz="1200" b="0" err="1">
                <a:effectLst/>
              </a:rPr>
              <a:t>programme</a:t>
            </a:r>
            <a:r>
              <a:rPr lang="en-US" sz="1200" b="0">
                <a:effectLst/>
              </a:rPr>
              <a:t> or a</a:t>
            </a:r>
            <a:r>
              <a:rPr lang="en-US" sz="1200" b="0">
                <a:effectLst/>
                <a:latin typeface="Sitka Display Semibold"/>
              </a:rPr>
              <a:t> </a:t>
            </a:r>
            <a:r>
              <a:rPr lang="en-US" sz="1200" b="0">
                <a:effectLst/>
              </a:rPr>
              <a:t>suitable equivalent</a:t>
            </a:r>
            <a:r>
              <a:rPr lang="en-US" sz="1200" b="0">
                <a:effectLst/>
                <a:latin typeface="Sitka Display Semibold"/>
              </a:rPr>
              <a:t>.</a:t>
            </a:r>
            <a:endParaRPr lang="en-NZ" sz="1200" b="0">
              <a:effectLst/>
            </a:endParaRPr>
          </a:p>
          <a:p>
            <a:pPr lvl="0">
              <a:buFont typeface="+mj-lt"/>
              <a:buAutoNum type="arabicPeriod" startAt="19"/>
            </a:pPr>
            <a:r>
              <a:rPr lang="en-NZ" sz="1200" b="0">
                <a:effectLst/>
              </a:rPr>
              <a:t>Provides evidence of the confidence in the ongoing and long term supply of renewable fuel required for the project.</a:t>
            </a:r>
          </a:p>
          <a:p>
            <a:pPr lvl="0">
              <a:buFont typeface="+mj-lt"/>
              <a:buAutoNum type="arabicPeriod" startAt="21"/>
            </a:pPr>
            <a:r>
              <a:rPr lang="en-NZ" sz="1200" b="0">
                <a:effectLst/>
              </a:rPr>
              <a:t>Requesting </a:t>
            </a:r>
            <a:r>
              <a:rPr lang="en-NZ" sz="1200" b="1">
                <a:solidFill>
                  <a:schemeClr val="accent1">
                    <a:lumMod val="50000"/>
                  </a:schemeClr>
                </a:solidFill>
                <a:effectLst/>
              </a:rPr>
              <a:t>&gt;$10m? </a:t>
            </a:r>
            <a:r>
              <a:rPr lang="en-NZ" sz="1200" b="0">
                <a:solidFill>
                  <a:schemeClr val="accent1">
                    <a:lumMod val="50000"/>
                  </a:schemeClr>
                </a:solidFill>
                <a:effectLst/>
              </a:rPr>
              <a:t>S</a:t>
            </a:r>
            <a:r>
              <a:rPr lang="en-NZ" sz="1200" b="0">
                <a:effectLst/>
              </a:rPr>
              <a:t>pecial conditions may apply e.g., A decarbonisation partnership agreement with EECA, or a non-standard funding agreement may be requested.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effectLst/>
              </a:rPr>
              <a:t>Innovative solutions</a:t>
            </a:r>
          </a:p>
          <a:p>
            <a:pPr lvl="0">
              <a:buFont typeface="+mj-lt"/>
              <a:buAutoNum type="arabicPeriod" startAt="22"/>
            </a:pPr>
            <a:r>
              <a:rPr lang="en-NZ" sz="1200" b="0">
                <a:effectLst/>
              </a:rPr>
              <a:t>Demonstrate a level of 9 or more on the technology readiness level (TRL) scale</a:t>
            </a:r>
            <a:r>
              <a:rPr lang="en-NZ" sz="1200" b="0">
                <a:effectLst/>
                <a:latin typeface="Sitka Display Semibold"/>
              </a:rPr>
              <a:t>.</a:t>
            </a:r>
            <a:endParaRPr lang="en-NZ" sz="1200" b="0">
              <a:effectLst/>
            </a:endParaRPr>
          </a:p>
          <a:p>
            <a:pPr lvl="0">
              <a:buFont typeface="+mj-lt"/>
              <a:buAutoNum type="arabicPeriod" startAt="22"/>
            </a:pPr>
            <a:r>
              <a:rPr lang="en-NZ" sz="1200" b="0">
                <a:effectLst/>
              </a:rPr>
              <a:t>Presents a potential for replication that will realistically result in carbon emissions reduction by 2030</a:t>
            </a:r>
            <a:r>
              <a:rPr lang="en-NZ" sz="1200" b="0">
                <a:effectLst/>
                <a:latin typeface="Sitka Display Semibold"/>
                <a:ea typeface="Calibri" panose="020F0502020204030204" pitchFamily="34" charset="0"/>
                <a:cs typeface="Times New Roman"/>
              </a:rPr>
              <a:t>.</a:t>
            </a:r>
            <a:endParaRPr lang="en-NZ" sz="1200" b="0">
              <a:effectLst/>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effectLst/>
            </a:endParaRPr>
          </a:p>
          <a:p>
            <a:endParaRPr lang="en-NZ"/>
          </a:p>
          <a:p>
            <a:endParaRPr lang="en-NZ"/>
          </a:p>
        </p:txBody>
      </p:sp>
      <p:sp>
        <p:nvSpPr>
          <p:cNvPr id="4" name="Slide Number Placeholder 3"/>
          <p:cNvSpPr>
            <a:spLocks noGrp="1"/>
          </p:cNvSpPr>
          <p:nvPr>
            <p:ph type="sldNum" sz="quarter" idx="5"/>
          </p:nvPr>
        </p:nvSpPr>
        <p:spPr/>
        <p:txBody>
          <a:bodyPr/>
          <a:lstStyle/>
          <a:p>
            <a:fld id="{A3ECD61B-C7F8-974E-95C7-29032BCD9481}" type="slidenum">
              <a:rPr lang="en-US" smtClean="0"/>
              <a:t>8</a:t>
            </a:fld>
            <a:endParaRPr lang="en-US"/>
          </a:p>
        </p:txBody>
      </p:sp>
    </p:spTree>
    <p:extLst>
      <p:ext uri="{BB962C8B-B14F-4D97-AF65-F5344CB8AC3E}">
        <p14:creationId xmlns:p14="http://schemas.microsoft.com/office/powerpoint/2010/main" val="109265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ECD61B-C7F8-974E-95C7-29032BCD9481}" type="slidenum">
              <a:rPr lang="en-US" smtClean="0"/>
              <a:t>17</a:t>
            </a:fld>
            <a:endParaRPr lang="en-US"/>
          </a:p>
        </p:txBody>
      </p:sp>
    </p:spTree>
    <p:extLst>
      <p:ext uri="{BB962C8B-B14F-4D97-AF65-F5344CB8AC3E}">
        <p14:creationId xmlns:p14="http://schemas.microsoft.com/office/powerpoint/2010/main" val="2533882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1E3DB-791E-A74D-BB5D-8BC3542E1F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7" y="0"/>
            <a:ext cx="12195535" cy="6858000"/>
          </a:xfrm>
          <a:prstGeom prst="rect">
            <a:avLst/>
          </a:prstGeom>
          <a:noFill/>
        </p:spPr>
      </p:pic>
      <p:sp>
        <p:nvSpPr>
          <p:cNvPr id="8" name="Rectangle 7">
            <a:extLst>
              <a:ext uri="{FF2B5EF4-FFF2-40B4-BE49-F238E27FC236}">
                <a16:creationId xmlns:a16="http://schemas.microsoft.com/office/drawing/2014/main" id="{C4A03C49-621D-4241-AFF7-7849115E800A}"/>
              </a:ext>
            </a:extLst>
          </p:cNvPr>
          <p:cNvSpPr/>
          <p:nvPr userDrawn="1"/>
        </p:nvSpPr>
        <p:spPr>
          <a:xfrm>
            <a:off x="0" y="0"/>
            <a:ext cx="12192000" cy="6858000"/>
          </a:xfrm>
          <a:prstGeom prst="rect">
            <a:avLst/>
          </a:prstGeom>
          <a:gradFill flip="none" rotWithShape="1">
            <a:gsLst>
              <a:gs pos="0">
                <a:schemeClr val="tx1">
                  <a:lumMod val="75000"/>
                  <a:lumOff val="25000"/>
                  <a:alpha val="50000"/>
                </a:schemeClr>
              </a:gs>
              <a:gs pos="50000">
                <a:schemeClr val="bg1">
                  <a:lumMod val="65000"/>
                  <a:alpha val="5000"/>
                </a:schemeClr>
              </a:gs>
              <a:gs pos="100000">
                <a:schemeClr val="tx1">
                  <a:tint val="23500"/>
                  <a:satMod val="16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Rectangle 2">
            <a:extLst>
              <a:ext uri="{FF2B5EF4-FFF2-40B4-BE49-F238E27FC236}">
                <a16:creationId xmlns:a16="http://schemas.microsoft.com/office/drawing/2014/main" id="{542CD8B0-4B8A-0540-AAA0-AF9E6EFD2BBD}"/>
              </a:ext>
            </a:extLst>
          </p:cNvPr>
          <p:cNvSpPr/>
          <p:nvPr userDrawn="1"/>
        </p:nvSpPr>
        <p:spPr>
          <a:xfrm>
            <a:off x="0" y="0"/>
            <a:ext cx="12192000" cy="6858000"/>
          </a:xfrm>
          <a:prstGeom prst="rect">
            <a:avLst/>
          </a:prstGeom>
          <a:gradFill flip="none" rotWithShape="1">
            <a:gsLst>
              <a:gs pos="0">
                <a:schemeClr val="tx1">
                  <a:alpha val="50840"/>
                </a:schemeClr>
              </a:gs>
              <a:gs pos="98000">
                <a:schemeClr val="tx1">
                  <a:lumMod val="0"/>
                  <a:lumOff val="10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A4AB3663-5943-084E-9333-D6367F569A8D}"/>
              </a:ext>
            </a:extLst>
          </p:cNvPr>
          <p:cNvSpPr>
            <a:spLocks noGrp="1"/>
          </p:cNvSpPr>
          <p:nvPr>
            <p:ph type="ctrTitle" hasCustomPrompt="1"/>
          </p:nvPr>
        </p:nvSpPr>
        <p:spPr>
          <a:xfrm>
            <a:off x="334962" y="549275"/>
            <a:ext cx="5868987" cy="1580933"/>
          </a:xfrm>
          <a:noFill/>
        </p:spPr>
        <p:txBody>
          <a:bodyPr anchor="b"/>
          <a:lstStyle>
            <a:lvl1pPr marL="0" algn="l">
              <a:defRPr sz="4200" b="0" i="0" spc="30" baseline="0">
                <a:solidFill>
                  <a:schemeClr val="bg1"/>
                </a:solidFill>
                <a:latin typeface="FranklinGothicURWDem" pitchFamily="2" charset="77"/>
              </a:defRPr>
            </a:lvl1pPr>
          </a:lstStyle>
          <a:p>
            <a:r>
              <a:rPr lang="en-GB"/>
              <a:t>Insert cover title</a:t>
            </a:r>
            <a:endParaRPr lang="en-US"/>
          </a:p>
        </p:txBody>
      </p:sp>
      <p:pic>
        <p:nvPicPr>
          <p:cNvPr id="10" name="Picture 9">
            <a:extLst>
              <a:ext uri="{FF2B5EF4-FFF2-40B4-BE49-F238E27FC236}">
                <a16:creationId xmlns:a16="http://schemas.microsoft.com/office/drawing/2014/main" id="{F5F8569D-8F91-714E-9370-0A17FCB463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34963" y="5661385"/>
            <a:ext cx="1128125" cy="646608"/>
          </a:xfrm>
          <a:prstGeom prst="rect">
            <a:avLst/>
          </a:prstGeom>
        </p:spPr>
      </p:pic>
      <p:sp>
        <p:nvSpPr>
          <p:cNvPr id="4" name="Text Placeholder 3">
            <a:extLst>
              <a:ext uri="{FF2B5EF4-FFF2-40B4-BE49-F238E27FC236}">
                <a16:creationId xmlns:a16="http://schemas.microsoft.com/office/drawing/2014/main" id="{C6D4BAB2-495D-5B4B-8D44-CFFD8ABEFB89}"/>
              </a:ext>
            </a:extLst>
          </p:cNvPr>
          <p:cNvSpPr>
            <a:spLocks noGrp="1"/>
          </p:cNvSpPr>
          <p:nvPr>
            <p:ph type="body" sz="quarter" idx="10" hasCustomPrompt="1"/>
          </p:nvPr>
        </p:nvSpPr>
        <p:spPr>
          <a:xfrm>
            <a:off x="334963" y="2134196"/>
            <a:ext cx="5868987" cy="353093"/>
          </a:xfrm>
        </p:spPr>
        <p:txBody>
          <a:bodyPr/>
          <a:lstStyle>
            <a:lvl1pPr>
              <a:defRPr sz="2000" b="0" i="0">
                <a:solidFill>
                  <a:schemeClr val="bg1"/>
                </a:solidFill>
                <a:latin typeface="FranklinGothicURWBoo" pitchFamily="2" charset="77"/>
              </a:defRPr>
            </a:lvl1pPr>
          </a:lstStyle>
          <a:p>
            <a:pPr lvl="0"/>
            <a:r>
              <a:rPr lang="en-GB"/>
              <a:t>Insert Date</a:t>
            </a:r>
            <a:endParaRPr lang="en-US"/>
          </a:p>
        </p:txBody>
      </p:sp>
      <p:pic>
        <p:nvPicPr>
          <p:cNvPr id="11" name="Picture 10">
            <a:extLst>
              <a:ext uri="{FF2B5EF4-FFF2-40B4-BE49-F238E27FC236}">
                <a16:creationId xmlns:a16="http://schemas.microsoft.com/office/drawing/2014/main" id="{813C4577-1AC2-CE47-B54D-3D1C32C49B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97390" y="0"/>
            <a:ext cx="4095750" cy="6858000"/>
          </a:xfrm>
          <a:prstGeom prst="rect">
            <a:avLst/>
          </a:prstGeom>
        </p:spPr>
      </p:pic>
    </p:spTree>
    <p:extLst>
      <p:ext uri="{BB962C8B-B14F-4D97-AF65-F5344CB8AC3E}">
        <p14:creationId xmlns:p14="http://schemas.microsoft.com/office/powerpoint/2010/main" val="34683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A631CE9-54E3-B94F-8C4A-8DD2F5C601D1}"/>
              </a:ext>
            </a:extLst>
          </p:cNvPr>
          <p:cNvSpPr>
            <a:spLocks noGrp="1"/>
          </p:cNvSpPr>
          <p:nvPr>
            <p:ph type="sldNum" sz="quarter" idx="12"/>
          </p:nvPr>
        </p:nvSpPr>
        <p:spPr/>
        <p:txBody>
          <a:bodyPr/>
          <a:lstStyle>
            <a:lvl1pPr algn="ctr">
              <a:defRPr/>
            </a:lvl1pPr>
          </a:lstStyle>
          <a:p>
            <a:fld id="{ECE4438C-D53A-5240-8E16-032354C3A97F}" type="slidenum">
              <a:rPr lang="en-US" smtClean="0"/>
              <a:pPr/>
              <a:t>‹#›</a:t>
            </a:fld>
            <a:endParaRPr lang="en-US"/>
          </a:p>
        </p:txBody>
      </p:sp>
      <p:sp>
        <p:nvSpPr>
          <p:cNvPr id="8" name="Title 1">
            <a:extLst>
              <a:ext uri="{FF2B5EF4-FFF2-40B4-BE49-F238E27FC236}">
                <a16:creationId xmlns:a16="http://schemas.microsoft.com/office/drawing/2014/main" id="{E908C93B-BAB1-CD49-88D9-B13FD1730D91}"/>
              </a:ext>
            </a:extLst>
          </p:cNvPr>
          <p:cNvSpPr>
            <a:spLocks noGrp="1"/>
          </p:cNvSpPr>
          <p:nvPr>
            <p:ph type="title" hasCustomPrompt="1"/>
          </p:nvPr>
        </p:nvSpPr>
        <p:spPr>
          <a:xfrm>
            <a:off x="334962" y="549275"/>
            <a:ext cx="10440987" cy="1439863"/>
          </a:xfrm>
        </p:spPr>
        <p:txBody>
          <a:bodyPr anchor="ctr"/>
          <a:lstStyle/>
          <a:p>
            <a:r>
              <a:rPr lang="en-GB"/>
              <a:t>Heading</a:t>
            </a:r>
            <a:endParaRPr lang="en-US"/>
          </a:p>
        </p:txBody>
      </p:sp>
      <p:sp>
        <p:nvSpPr>
          <p:cNvPr id="9" name="Content Placeholder 2">
            <a:extLst>
              <a:ext uri="{FF2B5EF4-FFF2-40B4-BE49-F238E27FC236}">
                <a16:creationId xmlns:a16="http://schemas.microsoft.com/office/drawing/2014/main" id="{7EF78F79-31C2-5B41-9D87-79FAA70E002A}"/>
              </a:ext>
            </a:extLst>
          </p:cNvPr>
          <p:cNvSpPr>
            <a:spLocks noGrp="1"/>
          </p:cNvSpPr>
          <p:nvPr>
            <p:ph idx="1" hasCustomPrompt="1"/>
          </p:nvPr>
        </p:nvSpPr>
        <p:spPr>
          <a:xfrm>
            <a:off x="334962" y="1989139"/>
            <a:ext cx="10440987" cy="4319586"/>
          </a:xfrm>
        </p:spPr>
        <p:txBody>
          <a:bodyPr numCol="2"/>
          <a:lstStyle>
            <a:lvl1pPr>
              <a:buNone/>
              <a:defRPr/>
            </a:lvl1pPr>
            <a:lvl2pPr>
              <a:buNone/>
              <a:defRPr/>
            </a:lvl2pPr>
            <a:lvl3pPr>
              <a:buNone/>
              <a:defRPr/>
            </a:lvl3pPr>
            <a:lvl4pPr>
              <a:buNone/>
              <a:defRPr/>
            </a:lvl4pPr>
            <a:lvl5pPr>
              <a:buNone/>
              <a:defRPr/>
            </a:lvl5pPr>
          </a:lstStyle>
          <a:p>
            <a:pPr lvl="0"/>
            <a:r>
              <a:rPr lang="en-GB"/>
              <a:t>Two Column Body Copy</a:t>
            </a:r>
            <a:endParaRPr lang="en-US"/>
          </a:p>
        </p:txBody>
      </p:sp>
      <p:pic>
        <p:nvPicPr>
          <p:cNvPr id="6" name="Picture 5">
            <a:extLst>
              <a:ext uri="{FF2B5EF4-FFF2-40B4-BE49-F238E27FC236}">
                <a16:creationId xmlns:a16="http://schemas.microsoft.com/office/drawing/2014/main" id="{2D8E49FE-57DA-904D-811E-69C48B6DB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2983" y="0"/>
            <a:ext cx="2358033" cy="6858000"/>
          </a:xfrm>
          <a:prstGeom prst="rect">
            <a:avLst/>
          </a:prstGeom>
        </p:spPr>
      </p:pic>
    </p:spTree>
    <p:extLst>
      <p:ext uri="{BB962C8B-B14F-4D97-AF65-F5344CB8AC3E}">
        <p14:creationId xmlns:p14="http://schemas.microsoft.com/office/powerpoint/2010/main" val="75272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C9DB0-F68C-664D-9EDC-FDBB7690D6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2113" y="3123688"/>
            <a:ext cx="3218628" cy="3746585"/>
          </a:xfrm>
          <a:prstGeom prst="rect">
            <a:avLst/>
          </a:prstGeom>
        </p:spPr>
      </p:pic>
      <p:sp>
        <p:nvSpPr>
          <p:cNvPr id="7" name="Slide Number Placeholder 6">
            <a:extLst>
              <a:ext uri="{FF2B5EF4-FFF2-40B4-BE49-F238E27FC236}">
                <a16:creationId xmlns:a16="http://schemas.microsoft.com/office/drawing/2014/main" id="{8A631CE9-54E3-B94F-8C4A-8DD2F5C601D1}"/>
              </a:ext>
            </a:extLst>
          </p:cNvPr>
          <p:cNvSpPr>
            <a:spLocks noGrp="1"/>
          </p:cNvSpPr>
          <p:nvPr>
            <p:ph type="sldNum" sz="quarter" idx="12"/>
          </p:nvPr>
        </p:nvSpPr>
        <p:spPr/>
        <p:txBody>
          <a:bodyPr/>
          <a:lstStyle>
            <a:lvl1pPr algn="ctr">
              <a:defRPr/>
            </a:lvl1pPr>
          </a:lstStyle>
          <a:p>
            <a:fld id="{ECE4438C-D53A-5240-8E16-032354C3A97F}" type="slidenum">
              <a:rPr lang="en-US" smtClean="0"/>
              <a:pPr/>
              <a:t>‹#›</a:t>
            </a:fld>
            <a:endParaRPr lang="en-US"/>
          </a:p>
        </p:txBody>
      </p:sp>
      <p:sp>
        <p:nvSpPr>
          <p:cNvPr id="8" name="Title 1">
            <a:extLst>
              <a:ext uri="{FF2B5EF4-FFF2-40B4-BE49-F238E27FC236}">
                <a16:creationId xmlns:a16="http://schemas.microsoft.com/office/drawing/2014/main" id="{E908C93B-BAB1-CD49-88D9-B13FD1730D91}"/>
              </a:ext>
            </a:extLst>
          </p:cNvPr>
          <p:cNvSpPr>
            <a:spLocks noGrp="1"/>
          </p:cNvSpPr>
          <p:nvPr>
            <p:ph type="title" hasCustomPrompt="1"/>
          </p:nvPr>
        </p:nvSpPr>
        <p:spPr>
          <a:xfrm>
            <a:off x="334962" y="549275"/>
            <a:ext cx="10440987" cy="1439863"/>
          </a:xfrm>
        </p:spPr>
        <p:txBody>
          <a:bodyPr anchor="ctr"/>
          <a:lstStyle/>
          <a:p>
            <a:r>
              <a:rPr lang="en-GB"/>
              <a:t>Heading</a:t>
            </a:r>
            <a:endParaRPr lang="en-US"/>
          </a:p>
        </p:txBody>
      </p:sp>
      <p:sp>
        <p:nvSpPr>
          <p:cNvPr id="9" name="Content Placeholder 2">
            <a:extLst>
              <a:ext uri="{FF2B5EF4-FFF2-40B4-BE49-F238E27FC236}">
                <a16:creationId xmlns:a16="http://schemas.microsoft.com/office/drawing/2014/main" id="{7EF78F79-31C2-5B41-9D87-79FAA70E002A}"/>
              </a:ext>
            </a:extLst>
          </p:cNvPr>
          <p:cNvSpPr>
            <a:spLocks noGrp="1"/>
          </p:cNvSpPr>
          <p:nvPr>
            <p:ph idx="1" hasCustomPrompt="1"/>
          </p:nvPr>
        </p:nvSpPr>
        <p:spPr>
          <a:xfrm>
            <a:off x="334962" y="1989139"/>
            <a:ext cx="10440987" cy="4319586"/>
          </a:xfrm>
        </p:spPr>
        <p:txBody>
          <a:bodyPr numCol="1" anchor="t"/>
          <a:lstStyle>
            <a:lvl1pPr>
              <a:buNone/>
              <a:defRPr/>
            </a:lvl1pPr>
            <a:lvl2pPr>
              <a:buNone/>
              <a:defRPr/>
            </a:lvl2pPr>
            <a:lvl3pPr>
              <a:buNone/>
              <a:defRPr/>
            </a:lvl3pPr>
            <a:lvl4pPr>
              <a:buNone/>
              <a:defRPr/>
            </a:lvl4pPr>
            <a:lvl5pPr>
              <a:buNone/>
              <a:defRPr/>
            </a:lvl5pPr>
          </a:lstStyle>
          <a:p>
            <a:pPr lvl="0"/>
            <a:r>
              <a:rPr lang="en-US"/>
              <a:t>One column content</a:t>
            </a:r>
          </a:p>
        </p:txBody>
      </p:sp>
    </p:spTree>
    <p:extLst>
      <p:ext uri="{BB962C8B-B14F-4D97-AF65-F5344CB8AC3E}">
        <p14:creationId xmlns:p14="http://schemas.microsoft.com/office/powerpoint/2010/main" val="369723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righ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B60595-B7FD-574F-A81B-61898EB5690B}"/>
              </a:ext>
            </a:extLst>
          </p:cNvPr>
          <p:cNvSpPr>
            <a:spLocks noGrp="1"/>
          </p:cNvSpPr>
          <p:nvPr>
            <p:ph type="sldNum" sz="quarter" idx="12"/>
          </p:nvPr>
        </p:nvSpPr>
        <p:spPr/>
        <p:txBody>
          <a:bodyPr/>
          <a:lstStyle/>
          <a:p>
            <a:fld id="{ECE4438C-D53A-5240-8E16-032354C3A97F}" type="slidenum">
              <a:rPr lang="en-US" smtClean="0"/>
              <a:t>‹#›</a:t>
            </a:fld>
            <a:endParaRPr lang="en-US"/>
          </a:p>
        </p:txBody>
      </p:sp>
      <p:sp>
        <p:nvSpPr>
          <p:cNvPr id="6" name="Title 1">
            <a:extLst>
              <a:ext uri="{FF2B5EF4-FFF2-40B4-BE49-F238E27FC236}">
                <a16:creationId xmlns:a16="http://schemas.microsoft.com/office/drawing/2014/main" id="{C6F19449-DAD1-D549-9493-3F312409A4A0}"/>
              </a:ext>
            </a:extLst>
          </p:cNvPr>
          <p:cNvSpPr>
            <a:spLocks noGrp="1"/>
          </p:cNvSpPr>
          <p:nvPr>
            <p:ph type="title" hasCustomPrompt="1"/>
          </p:nvPr>
        </p:nvSpPr>
        <p:spPr>
          <a:xfrm>
            <a:off x="334963" y="549275"/>
            <a:ext cx="4572000" cy="1439863"/>
          </a:xfrm>
        </p:spPr>
        <p:txBody>
          <a:bodyPr anchor="ctr"/>
          <a:lstStyle/>
          <a:p>
            <a:r>
              <a:rPr lang="en-GB"/>
              <a:t>Heading</a:t>
            </a:r>
            <a:endParaRPr lang="en-US"/>
          </a:p>
        </p:txBody>
      </p:sp>
      <p:sp>
        <p:nvSpPr>
          <p:cNvPr id="7" name="Content Placeholder 2">
            <a:extLst>
              <a:ext uri="{FF2B5EF4-FFF2-40B4-BE49-F238E27FC236}">
                <a16:creationId xmlns:a16="http://schemas.microsoft.com/office/drawing/2014/main" id="{E7773FD8-F3E7-9C42-8B2F-DDCC5E4F01AC}"/>
              </a:ext>
            </a:extLst>
          </p:cNvPr>
          <p:cNvSpPr>
            <a:spLocks noGrp="1"/>
          </p:cNvSpPr>
          <p:nvPr>
            <p:ph idx="1" hasCustomPrompt="1"/>
          </p:nvPr>
        </p:nvSpPr>
        <p:spPr>
          <a:xfrm>
            <a:off x="334963" y="1989139"/>
            <a:ext cx="4572000" cy="4319586"/>
          </a:xfrm>
        </p:spPr>
        <p:txBody>
          <a:bodyPr numCol="1"/>
          <a:lstStyle>
            <a:lvl1pPr>
              <a:buNone/>
              <a:defRPr/>
            </a:lvl1pPr>
            <a:lvl2pPr>
              <a:buNone/>
              <a:defRPr/>
            </a:lvl2pPr>
            <a:lvl3pPr>
              <a:buNone/>
              <a:defRPr/>
            </a:lvl3pPr>
            <a:lvl4pPr>
              <a:buNone/>
              <a:defRPr/>
            </a:lvl4pPr>
            <a:lvl5pPr>
              <a:buNone/>
              <a:defRPr/>
            </a:lvl5pPr>
          </a:lstStyle>
          <a:p>
            <a:pPr lvl="0"/>
            <a:r>
              <a:rPr lang="en-GB"/>
              <a:t>Body Copy</a:t>
            </a:r>
            <a:endParaRPr lang="en-US"/>
          </a:p>
        </p:txBody>
      </p:sp>
      <p:sp>
        <p:nvSpPr>
          <p:cNvPr id="12" name="Chart Placeholder 8">
            <a:extLst>
              <a:ext uri="{FF2B5EF4-FFF2-40B4-BE49-F238E27FC236}">
                <a16:creationId xmlns:a16="http://schemas.microsoft.com/office/drawing/2014/main" id="{E212DDFB-9373-5A4A-9EB7-49D50B810364}"/>
              </a:ext>
            </a:extLst>
          </p:cNvPr>
          <p:cNvSpPr>
            <a:spLocks noGrp="1"/>
          </p:cNvSpPr>
          <p:nvPr>
            <p:ph type="chart" sz="quarter" idx="13" hasCustomPrompt="1"/>
          </p:nvPr>
        </p:nvSpPr>
        <p:spPr>
          <a:xfrm>
            <a:off x="5142724" y="549275"/>
            <a:ext cx="5633226" cy="5759450"/>
          </a:xfrm>
          <a:solidFill>
            <a:schemeClr val="bg1"/>
          </a:solidFill>
        </p:spPr>
        <p:txBody>
          <a:bodyPr/>
          <a:lstStyle>
            <a:lvl1pPr>
              <a:buNone/>
              <a:defRPr/>
            </a:lvl1pPr>
          </a:lstStyle>
          <a:p>
            <a:r>
              <a:rPr lang="en-US"/>
              <a:t>Create Chart</a:t>
            </a:r>
          </a:p>
        </p:txBody>
      </p:sp>
      <p:pic>
        <p:nvPicPr>
          <p:cNvPr id="8" name="Picture 7">
            <a:extLst>
              <a:ext uri="{FF2B5EF4-FFF2-40B4-BE49-F238E27FC236}">
                <a16:creationId xmlns:a16="http://schemas.microsoft.com/office/drawing/2014/main" id="{B2E6BAB8-5103-554B-A28C-B52F55BE8F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2983" y="6056"/>
            <a:ext cx="2358033" cy="6858000"/>
          </a:xfrm>
          <a:prstGeom prst="rect">
            <a:avLst/>
          </a:prstGeom>
        </p:spPr>
      </p:pic>
    </p:spTree>
    <p:extLst>
      <p:ext uri="{BB962C8B-B14F-4D97-AF65-F5344CB8AC3E}">
        <p14:creationId xmlns:p14="http://schemas.microsoft.com/office/powerpoint/2010/main" val="635930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harts righ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B60595-B7FD-574F-A81B-61898EB5690B}"/>
              </a:ext>
            </a:extLst>
          </p:cNvPr>
          <p:cNvSpPr>
            <a:spLocks noGrp="1"/>
          </p:cNvSpPr>
          <p:nvPr>
            <p:ph type="sldNum" sz="quarter" idx="12"/>
          </p:nvPr>
        </p:nvSpPr>
        <p:spPr/>
        <p:txBody>
          <a:bodyPr/>
          <a:lstStyle/>
          <a:p>
            <a:fld id="{ECE4438C-D53A-5240-8E16-032354C3A97F}" type="slidenum">
              <a:rPr lang="en-US" smtClean="0"/>
              <a:t>‹#›</a:t>
            </a:fld>
            <a:endParaRPr lang="en-US"/>
          </a:p>
        </p:txBody>
      </p:sp>
      <p:sp>
        <p:nvSpPr>
          <p:cNvPr id="6" name="Title 1">
            <a:extLst>
              <a:ext uri="{FF2B5EF4-FFF2-40B4-BE49-F238E27FC236}">
                <a16:creationId xmlns:a16="http://schemas.microsoft.com/office/drawing/2014/main" id="{C6F19449-DAD1-D549-9493-3F312409A4A0}"/>
              </a:ext>
            </a:extLst>
          </p:cNvPr>
          <p:cNvSpPr>
            <a:spLocks noGrp="1"/>
          </p:cNvSpPr>
          <p:nvPr>
            <p:ph type="title" hasCustomPrompt="1"/>
          </p:nvPr>
        </p:nvSpPr>
        <p:spPr>
          <a:xfrm>
            <a:off x="334962" y="549275"/>
            <a:ext cx="5653087" cy="1439863"/>
          </a:xfrm>
        </p:spPr>
        <p:txBody>
          <a:bodyPr anchor="ctr"/>
          <a:lstStyle/>
          <a:p>
            <a:r>
              <a:rPr lang="en-GB"/>
              <a:t>Heading </a:t>
            </a:r>
            <a:endParaRPr lang="en-US"/>
          </a:p>
        </p:txBody>
      </p:sp>
      <p:sp>
        <p:nvSpPr>
          <p:cNvPr id="7" name="Content Placeholder 2">
            <a:extLst>
              <a:ext uri="{FF2B5EF4-FFF2-40B4-BE49-F238E27FC236}">
                <a16:creationId xmlns:a16="http://schemas.microsoft.com/office/drawing/2014/main" id="{E7773FD8-F3E7-9C42-8B2F-DDCC5E4F01AC}"/>
              </a:ext>
            </a:extLst>
          </p:cNvPr>
          <p:cNvSpPr>
            <a:spLocks noGrp="1"/>
          </p:cNvSpPr>
          <p:nvPr>
            <p:ph idx="1" hasCustomPrompt="1"/>
          </p:nvPr>
        </p:nvSpPr>
        <p:spPr>
          <a:xfrm>
            <a:off x="334962" y="1989139"/>
            <a:ext cx="5653087" cy="4319586"/>
          </a:xfrm>
          <a:solidFill>
            <a:schemeClr val="bg1"/>
          </a:solidFill>
        </p:spPr>
        <p:txBody>
          <a:bodyPr numCol="1"/>
          <a:lstStyle>
            <a:lvl1pPr>
              <a:buNone/>
              <a:defRPr/>
            </a:lvl1pPr>
            <a:lvl2pPr>
              <a:buNone/>
              <a:defRPr/>
            </a:lvl2pPr>
            <a:lvl3pPr>
              <a:buNone/>
              <a:defRPr/>
            </a:lvl3pPr>
            <a:lvl4pPr>
              <a:buNone/>
              <a:defRPr/>
            </a:lvl4pPr>
            <a:lvl5pPr>
              <a:buNone/>
              <a:defRPr/>
            </a:lvl5pPr>
          </a:lstStyle>
          <a:p>
            <a:pPr lvl="0"/>
            <a:r>
              <a:rPr lang="en-GB"/>
              <a:t>Body Copy</a:t>
            </a:r>
            <a:endParaRPr lang="en-US"/>
          </a:p>
        </p:txBody>
      </p:sp>
      <p:sp>
        <p:nvSpPr>
          <p:cNvPr id="12" name="Chart Placeholder 8">
            <a:extLst>
              <a:ext uri="{FF2B5EF4-FFF2-40B4-BE49-F238E27FC236}">
                <a16:creationId xmlns:a16="http://schemas.microsoft.com/office/drawing/2014/main" id="{E212DDFB-9373-5A4A-9EB7-49D50B810364}"/>
              </a:ext>
            </a:extLst>
          </p:cNvPr>
          <p:cNvSpPr>
            <a:spLocks noGrp="1"/>
          </p:cNvSpPr>
          <p:nvPr>
            <p:ph type="chart" sz="quarter" idx="13" hasCustomPrompt="1"/>
          </p:nvPr>
        </p:nvSpPr>
        <p:spPr>
          <a:xfrm>
            <a:off x="6203950" y="549275"/>
            <a:ext cx="4572000" cy="2771775"/>
          </a:xfrm>
          <a:solidFill>
            <a:schemeClr val="bg1"/>
          </a:solidFill>
        </p:spPr>
        <p:txBody>
          <a:bodyPr/>
          <a:lstStyle>
            <a:lvl1pPr>
              <a:buNone/>
              <a:defRPr/>
            </a:lvl1pPr>
          </a:lstStyle>
          <a:p>
            <a:r>
              <a:rPr lang="en-US"/>
              <a:t>Create Chart 1</a:t>
            </a:r>
          </a:p>
        </p:txBody>
      </p:sp>
      <p:sp>
        <p:nvSpPr>
          <p:cNvPr id="8" name="Chart Placeholder 8">
            <a:extLst>
              <a:ext uri="{FF2B5EF4-FFF2-40B4-BE49-F238E27FC236}">
                <a16:creationId xmlns:a16="http://schemas.microsoft.com/office/drawing/2014/main" id="{15E68160-8B0E-BB4A-8E58-12425BC597D8}"/>
              </a:ext>
            </a:extLst>
          </p:cNvPr>
          <p:cNvSpPr>
            <a:spLocks noGrp="1"/>
          </p:cNvSpPr>
          <p:nvPr>
            <p:ph type="chart" sz="quarter" idx="14" hasCustomPrompt="1"/>
          </p:nvPr>
        </p:nvSpPr>
        <p:spPr>
          <a:xfrm>
            <a:off x="6203950" y="3536951"/>
            <a:ext cx="4572000" cy="2771775"/>
          </a:xfrm>
          <a:solidFill>
            <a:schemeClr val="bg1"/>
          </a:solidFill>
        </p:spPr>
        <p:txBody>
          <a:bodyPr/>
          <a:lstStyle>
            <a:lvl1pPr>
              <a:buNone/>
              <a:defRPr/>
            </a:lvl1pPr>
          </a:lstStyle>
          <a:p>
            <a:r>
              <a:rPr lang="en-US"/>
              <a:t>Create Chart 2</a:t>
            </a:r>
          </a:p>
        </p:txBody>
      </p:sp>
      <p:pic>
        <p:nvPicPr>
          <p:cNvPr id="10" name="Picture 9">
            <a:extLst>
              <a:ext uri="{FF2B5EF4-FFF2-40B4-BE49-F238E27FC236}">
                <a16:creationId xmlns:a16="http://schemas.microsoft.com/office/drawing/2014/main" id="{2481442E-39A8-A143-80E4-27AE46BCD2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2983" y="6056"/>
            <a:ext cx="2358033" cy="6858000"/>
          </a:xfrm>
          <a:prstGeom prst="rect">
            <a:avLst/>
          </a:prstGeom>
        </p:spPr>
      </p:pic>
    </p:spTree>
    <p:extLst>
      <p:ext uri="{BB962C8B-B14F-4D97-AF65-F5344CB8AC3E}">
        <p14:creationId xmlns:p14="http://schemas.microsoft.com/office/powerpoint/2010/main" val="2815550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Lef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037856-72CB-F645-9995-66A26DCDB862}"/>
              </a:ext>
            </a:extLst>
          </p:cNvPr>
          <p:cNvSpPr>
            <a:spLocks noGrp="1"/>
          </p:cNvSpPr>
          <p:nvPr>
            <p:ph type="sldNum" sz="quarter" idx="12"/>
          </p:nvPr>
        </p:nvSpPr>
        <p:spPr/>
        <p:txBody>
          <a:bodyPr/>
          <a:lstStyle/>
          <a:p>
            <a:fld id="{ECE4438C-D53A-5240-8E16-032354C3A97F}" type="slidenum">
              <a:rPr lang="en-US" smtClean="0"/>
              <a:t>‹#›</a:t>
            </a:fld>
            <a:endParaRPr lang="en-US"/>
          </a:p>
        </p:txBody>
      </p:sp>
      <p:sp>
        <p:nvSpPr>
          <p:cNvPr id="5" name="Title 1">
            <a:extLst>
              <a:ext uri="{FF2B5EF4-FFF2-40B4-BE49-F238E27FC236}">
                <a16:creationId xmlns:a16="http://schemas.microsoft.com/office/drawing/2014/main" id="{3BCB6430-9EBF-7242-BD7C-DA7825A67FFD}"/>
              </a:ext>
            </a:extLst>
          </p:cNvPr>
          <p:cNvSpPr>
            <a:spLocks noGrp="1"/>
          </p:cNvSpPr>
          <p:nvPr>
            <p:ph type="title" hasCustomPrompt="1"/>
          </p:nvPr>
        </p:nvSpPr>
        <p:spPr>
          <a:xfrm>
            <a:off x="6203950" y="549275"/>
            <a:ext cx="4572000" cy="1439863"/>
          </a:xfrm>
        </p:spPr>
        <p:txBody>
          <a:bodyPr anchor="ctr"/>
          <a:lstStyle/>
          <a:p>
            <a:r>
              <a:rPr lang="en-GB"/>
              <a:t>Heading</a:t>
            </a:r>
            <a:endParaRPr lang="en-US"/>
          </a:p>
        </p:txBody>
      </p:sp>
      <p:sp>
        <p:nvSpPr>
          <p:cNvPr id="6" name="Content Placeholder 2">
            <a:extLst>
              <a:ext uri="{FF2B5EF4-FFF2-40B4-BE49-F238E27FC236}">
                <a16:creationId xmlns:a16="http://schemas.microsoft.com/office/drawing/2014/main" id="{67EEF112-9685-8442-9469-961377AD037D}"/>
              </a:ext>
            </a:extLst>
          </p:cNvPr>
          <p:cNvSpPr>
            <a:spLocks noGrp="1"/>
          </p:cNvSpPr>
          <p:nvPr>
            <p:ph idx="1" hasCustomPrompt="1"/>
          </p:nvPr>
        </p:nvSpPr>
        <p:spPr>
          <a:xfrm>
            <a:off x="6203950" y="1989139"/>
            <a:ext cx="4572000" cy="4319586"/>
          </a:xfrm>
        </p:spPr>
        <p:txBody>
          <a:bodyPr numCol="1"/>
          <a:lstStyle>
            <a:lvl1pPr>
              <a:buNone/>
              <a:defRPr/>
            </a:lvl1pPr>
            <a:lvl2pPr>
              <a:buNone/>
              <a:defRPr/>
            </a:lvl2pPr>
            <a:lvl3pPr>
              <a:buNone/>
              <a:defRPr/>
            </a:lvl3pPr>
            <a:lvl4pPr>
              <a:buNone/>
              <a:defRPr/>
            </a:lvl4pPr>
            <a:lvl5pPr>
              <a:buNone/>
              <a:defRPr/>
            </a:lvl5pPr>
          </a:lstStyle>
          <a:p>
            <a:pPr lvl="0"/>
            <a:r>
              <a:rPr lang="en-GB"/>
              <a:t>Body Copy</a:t>
            </a:r>
            <a:endParaRPr lang="en-US"/>
          </a:p>
        </p:txBody>
      </p:sp>
      <p:sp>
        <p:nvSpPr>
          <p:cNvPr id="7" name="Chart Placeholder 8">
            <a:extLst>
              <a:ext uri="{FF2B5EF4-FFF2-40B4-BE49-F238E27FC236}">
                <a16:creationId xmlns:a16="http://schemas.microsoft.com/office/drawing/2014/main" id="{23EF4091-3DE8-F645-A640-61E5667090BD}"/>
              </a:ext>
            </a:extLst>
          </p:cNvPr>
          <p:cNvSpPr>
            <a:spLocks noGrp="1"/>
          </p:cNvSpPr>
          <p:nvPr>
            <p:ph type="chart" sz="quarter" idx="13" hasCustomPrompt="1"/>
          </p:nvPr>
        </p:nvSpPr>
        <p:spPr>
          <a:xfrm>
            <a:off x="354825" y="549275"/>
            <a:ext cx="5633226" cy="5759450"/>
          </a:xfrm>
          <a:solidFill>
            <a:schemeClr val="bg1"/>
          </a:solidFill>
        </p:spPr>
        <p:txBody>
          <a:bodyPr/>
          <a:lstStyle>
            <a:lvl1pPr marL="228600" marR="0" indent="-228600" algn="l" defTabSz="914400" rtl="0" eaLnBrk="1" fontAlgn="auto" latinLnBrk="0" hangingPunct="1">
              <a:lnSpc>
                <a:spcPts val="2000"/>
              </a:lnSpc>
              <a:spcBef>
                <a:spcPts val="200"/>
              </a:spcBef>
              <a:spcAft>
                <a:spcPts val="300"/>
              </a:spcAft>
              <a:buClrTx/>
              <a:buSzTx/>
              <a:buFont typeface="Arial" panose="020B0604020202020204" pitchFamily="34" charset="0"/>
              <a:buNone/>
              <a:tabLst/>
              <a:defRPr/>
            </a:lvl1pPr>
          </a:lstStyle>
          <a:p>
            <a:pPr marL="228600" marR="0" lvl="0" indent="-228600" algn="l" defTabSz="914400" rtl="0" eaLnBrk="1" fontAlgn="auto" latinLnBrk="0" hangingPunct="1">
              <a:lnSpc>
                <a:spcPts val="2000"/>
              </a:lnSpc>
              <a:spcBef>
                <a:spcPts val="200"/>
              </a:spcBef>
              <a:spcAft>
                <a:spcPts val="300"/>
              </a:spcAft>
              <a:buClrTx/>
              <a:buSzTx/>
              <a:buFont typeface="Arial" panose="020B0604020202020204" pitchFamily="34" charset="0"/>
              <a:buChar char="•"/>
              <a:tabLst/>
              <a:defRPr/>
            </a:pPr>
            <a:r>
              <a:rPr lang="en-US"/>
              <a:t>Create Chart 1</a:t>
            </a:r>
          </a:p>
        </p:txBody>
      </p:sp>
      <p:pic>
        <p:nvPicPr>
          <p:cNvPr id="3" name="Picture 2">
            <a:extLst>
              <a:ext uri="{FF2B5EF4-FFF2-40B4-BE49-F238E27FC236}">
                <a16:creationId xmlns:a16="http://schemas.microsoft.com/office/drawing/2014/main" id="{A44450BF-49C6-5044-BB18-AB67421B4A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68328" y="3117552"/>
            <a:ext cx="3223900" cy="3752721"/>
          </a:xfrm>
          <a:prstGeom prst="rect">
            <a:avLst/>
          </a:prstGeom>
        </p:spPr>
      </p:pic>
    </p:spTree>
    <p:extLst>
      <p:ext uri="{BB962C8B-B14F-4D97-AF65-F5344CB8AC3E}">
        <p14:creationId xmlns:p14="http://schemas.microsoft.com/office/powerpoint/2010/main" val="318408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B60595-B7FD-574F-A81B-61898EB5690B}"/>
              </a:ext>
            </a:extLst>
          </p:cNvPr>
          <p:cNvSpPr>
            <a:spLocks noGrp="1"/>
          </p:cNvSpPr>
          <p:nvPr>
            <p:ph type="sldNum" sz="quarter" idx="12"/>
          </p:nvPr>
        </p:nvSpPr>
        <p:spPr/>
        <p:txBody>
          <a:bodyPr/>
          <a:lstStyle/>
          <a:p>
            <a:fld id="{ECE4438C-D53A-5240-8E16-032354C3A97F}" type="slidenum">
              <a:rPr lang="en-US" smtClean="0"/>
              <a:t>‹#›</a:t>
            </a:fld>
            <a:endParaRPr lang="en-US"/>
          </a:p>
        </p:txBody>
      </p:sp>
      <p:sp>
        <p:nvSpPr>
          <p:cNvPr id="6" name="Title 1">
            <a:extLst>
              <a:ext uri="{FF2B5EF4-FFF2-40B4-BE49-F238E27FC236}">
                <a16:creationId xmlns:a16="http://schemas.microsoft.com/office/drawing/2014/main" id="{C6F19449-DAD1-D549-9493-3F312409A4A0}"/>
              </a:ext>
            </a:extLst>
          </p:cNvPr>
          <p:cNvSpPr>
            <a:spLocks noGrp="1"/>
          </p:cNvSpPr>
          <p:nvPr>
            <p:ph type="title" hasCustomPrompt="1"/>
          </p:nvPr>
        </p:nvSpPr>
        <p:spPr>
          <a:xfrm>
            <a:off x="334961" y="549275"/>
            <a:ext cx="11526113" cy="1439863"/>
          </a:xfrm>
        </p:spPr>
        <p:txBody>
          <a:bodyPr anchor="ctr"/>
          <a:lstStyle/>
          <a:p>
            <a:r>
              <a:rPr lang="en-GB"/>
              <a:t>Heading </a:t>
            </a:r>
            <a:endParaRPr lang="en-US"/>
          </a:p>
        </p:txBody>
      </p:sp>
      <p:sp>
        <p:nvSpPr>
          <p:cNvPr id="7" name="Content Placeholder 2">
            <a:extLst>
              <a:ext uri="{FF2B5EF4-FFF2-40B4-BE49-F238E27FC236}">
                <a16:creationId xmlns:a16="http://schemas.microsoft.com/office/drawing/2014/main" id="{E7773FD8-F3E7-9C42-8B2F-DDCC5E4F01AC}"/>
              </a:ext>
            </a:extLst>
          </p:cNvPr>
          <p:cNvSpPr>
            <a:spLocks noGrp="1"/>
          </p:cNvSpPr>
          <p:nvPr>
            <p:ph idx="1" hasCustomPrompt="1"/>
          </p:nvPr>
        </p:nvSpPr>
        <p:spPr>
          <a:xfrm>
            <a:off x="334962" y="1989139"/>
            <a:ext cx="5653087" cy="4319586"/>
          </a:xfrm>
          <a:solidFill>
            <a:schemeClr val="accent1"/>
          </a:solidFill>
        </p:spPr>
        <p:txBody>
          <a:bodyPr numCol="1"/>
          <a:lstStyle>
            <a:lvl1pPr>
              <a:buNone/>
              <a:defRPr>
                <a:solidFill>
                  <a:schemeClr val="bg1"/>
                </a:solidFill>
              </a:defRPr>
            </a:lvl1pPr>
            <a:lvl2pPr>
              <a:buNone/>
              <a:defRPr/>
            </a:lvl2pPr>
            <a:lvl3pPr>
              <a:buNone/>
              <a:defRPr/>
            </a:lvl3pPr>
            <a:lvl4pPr>
              <a:buNone/>
              <a:defRPr/>
            </a:lvl4pPr>
            <a:lvl5pPr>
              <a:buNone/>
              <a:defRPr/>
            </a:lvl5pPr>
          </a:lstStyle>
          <a:p>
            <a:pPr lvl="0"/>
            <a:r>
              <a:rPr lang="en-GB"/>
              <a:t>Content</a:t>
            </a:r>
            <a:endParaRPr lang="en-US"/>
          </a:p>
        </p:txBody>
      </p:sp>
      <p:sp>
        <p:nvSpPr>
          <p:cNvPr id="9" name="Content Placeholder 2">
            <a:extLst>
              <a:ext uri="{FF2B5EF4-FFF2-40B4-BE49-F238E27FC236}">
                <a16:creationId xmlns:a16="http://schemas.microsoft.com/office/drawing/2014/main" id="{0236BF11-7DF8-654B-9B18-E863FB227D5D}"/>
              </a:ext>
            </a:extLst>
          </p:cNvPr>
          <p:cNvSpPr>
            <a:spLocks noGrp="1"/>
          </p:cNvSpPr>
          <p:nvPr>
            <p:ph idx="13" hasCustomPrompt="1"/>
          </p:nvPr>
        </p:nvSpPr>
        <p:spPr>
          <a:xfrm>
            <a:off x="6207988" y="1989139"/>
            <a:ext cx="5653087" cy="4319586"/>
          </a:xfrm>
          <a:solidFill>
            <a:schemeClr val="accent2"/>
          </a:solidFill>
          <a:ln>
            <a:solidFill>
              <a:schemeClr val="accent2"/>
            </a:solidFill>
          </a:ln>
        </p:spPr>
        <p:txBody>
          <a:bodyPr numCol="1"/>
          <a:lstStyle>
            <a:lvl1pPr>
              <a:buNone/>
              <a:defRPr>
                <a:solidFill>
                  <a:schemeClr val="bg1"/>
                </a:solidFill>
              </a:defRPr>
            </a:lvl1pPr>
            <a:lvl2pPr>
              <a:buNone/>
              <a:defRPr/>
            </a:lvl2pPr>
            <a:lvl3pPr>
              <a:buNone/>
              <a:defRPr/>
            </a:lvl3pPr>
            <a:lvl4pPr>
              <a:buNone/>
              <a:defRPr/>
            </a:lvl4pPr>
            <a:lvl5pPr>
              <a:buNone/>
              <a:defRPr/>
            </a:lvl5pPr>
          </a:lstStyle>
          <a:p>
            <a:pPr lvl="0"/>
            <a:r>
              <a:rPr lang="en-GB"/>
              <a:t>Content</a:t>
            </a:r>
            <a:endParaRPr lang="en-US"/>
          </a:p>
        </p:txBody>
      </p:sp>
    </p:spTree>
    <p:extLst>
      <p:ext uri="{BB962C8B-B14F-4D97-AF65-F5344CB8AC3E}">
        <p14:creationId xmlns:p14="http://schemas.microsoft.com/office/powerpoint/2010/main" val="195242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1E3DB-791E-A74D-BB5D-8BC3542E1F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F30D4F81-E9BE-104B-A27C-BE4C2F549085}"/>
              </a:ext>
            </a:extLst>
          </p:cNvPr>
          <p:cNvSpPr/>
          <p:nvPr userDrawn="1"/>
        </p:nvSpPr>
        <p:spPr>
          <a:xfrm>
            <a:off x="-1" y="0"/>
            <a:ext cx="8468941" cy="6858000"/>
          </a:xfrm>
          <a:prstGeom prst="rect">
            <a:avLst/>
          </a:prstGeom>
          <a:gradFill flip="none" rotWithShape="1">
            <a:gsLst>
              <a:gs pos="0">
                <a:schemeClr val="bg1">
                  <a:lumMod val="0"/>
                  <a:alpha val="47000"/>
                </a:schemeClr>
              </a:gs>
              <a:gs pos="41000">
                <a:schemeClr val="tx1">
                  <a:lumMod val="0"/>
                  <a:lumOff val="10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8" name="Picture 7">
            <a:extLst>
              <a:ext uri="{FF2B5EF4-FFF2-40B4-BE49-F238E27FC236}">
                <a16:creationId xmlns:a16="http://schemas.microsoft.com/office/drawing/2014/main" id="{973CCF30-4D8E-C349-9EDC-9765DD25263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34963" y="5662117"/>
            <a:ext cx="1128125" cy="646608"/>
          </a:xfrm>
          <a:prstGeom prst="rect">
            <a:avLst/>
          </a:prstGeom>
        </p:spPr>
      </p:pic>
      <p:sp>
        <p:nvSpPr>
          <p:cNvPr id="7" name="Title 1">
            <a:extLst>
              <a:ext uri="{FF2B5EF4-FFF2-40B4-BE49-F238E27FC236}">
                <a16:creationId xmlns:a16="http://schemas.microsoft.com/office/drawing/2014/main" id="{1D88F45D-3F79-CD45-951C-610F67A1AEDE}"/>
              </a:ext>
            </a:extLst>
          </p:cNvPr>
          <p:cNvSpPr>
            <a:spLocks noGrp="1"/>
          </p:cNvSpPr>
          <p:nvPr>
            <p:ph type="ctrTitle" hasCustomPrompt="1"/>
          </p:nvPr>
        </p:nvSpPr>
        <p:spPr>
          <a:xfrm>
            <a:off x="334962" y="549275"/>
            <a:ext cx="5868987" cy="1580933"/>
          </a:xfrm>
          <a:noFill/>
        </p:spPr>
        <p:txBody>
          <a:bodyPr anchor="b"/>
          <a:lstStyle>
            <a:lvl1pPr marL="0" algn="l">
              <a:defRPr sz="4200" b="0" i="0" spc="30" baseline="0">
                <a:solidFill>
                  <a:schemeClr val="bg1"/>
                </a:solidFill>
                <a:latin typeface="FranklinGothicURWDem" pitchFamily="2" charset="77"/>
              </a:defRPr>
            </a:lvl1pPr>
          </a:lstStyle>
          <a:p>
            <a:r>
              <a:rPr lang="en-GB"/>
              <a:t>Insert cover title</a:t>
            </a:r>
            <a:endParaRPr lang="en-US"/>
          </a:p>
        </p:txBody>
      </p:sp>
      <p:sp>
        <p:nvSpPr>
          <p:cNvPr id="11" name="Text Placeholder 3">
            <a:extLst>
              <a:ext uri="{FF2B5EF4-FFF2-40B4-BE49-F238E27FC236}">
                <a16:creationId xmlns:a16="http://schemas.microsoft.com/office/drawing/2014/main" id="{CD6FF087-E517-F64E-982F-6E9BCFC08847}"/>
              </a:ext>
            </a:extLst>
          </p:cNvPr>
          <p:cNvSpPr>
            <a:spLocks noGrp="1"/>
          </p:cNvSpPr>
          <p:nvPr>
            <p:ph type="body" sz="quarter" idx="10" hasCustomPrompt="1"/>
          </p:nvPr>
        </p:nvSpPr>
        <p:spPr>
          <a:xfrm>
            <a:off x="334963" y="2130208"/>
            <a:ext cx="5868987" cy="353093"/>
          </a:xfrm>
        </p:spPr>
        <p:txBody>
          <a:bodyPr/>
          <a:lstStyle>
            <a:lvl1pPr>
              <a:defRPr sz="2000" b="0" i="0">
                <a:solidFill>
                  <a:schemeClr val="bg1"/>
                </a:solidFill>
                <a:latin typeface="FranklinGothicURWBoo" pitchFamily="2" charset="77"/>
              </a:defRPr>
            </a:lvl1pPr>
          </a:lstStyle>
          <a:p>
            <a:pPr lvl="0"/>
            <a:r>
              <a:rPr lang="en-GB"/>
              <a:t>Insert Date</a:t>
            </a:r>
            <a:endParaRPr lang="en-US"/>
          </a:p>
        </p:txBody>
      </p:sp>
      <p:pic>
        <p:nvPicPr>
          <p:cNvPr id="10" name="Picture 9">
            <a:extLst>
              <a:ext uri="{FF2B5EF4-FFF2-40B4-BE49-F238E27FC236}">
                <a16:creationId xmlns:a16="http://schemas.microsoft.com/office/drawing/2014/main" id="{0485396F-13B4-0245-BBC3-E0CA303C2A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97390" y="0"/>
            <a:ext cx="4095750" cy="6858000"/>
          </a:xfrm>
          <a:prstGeom prst="rect">
            <a:avLst/>
          </a:prstGeom>
        </p:spPr>
      </p:pic>
    </p:spTree>
    <p:extLst>
      <p:ext uri="{BB962C8B-B14F-4D97-AF65-F5344CB8AC3E}">
        <p14:creationId xmlns:p14="http://schemas.microsoft.com/office/powerpoint/2010/main" val="417463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8F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1DA1E5-EE85-6D76-81EB-2DFC302A50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0000"/>
          <a:stretch/>
        </p:blipFill>
        <p:spPr>
          <a:xfrm>
            <a:off x="11012983" y="6056"/>
            <a:ext cx="1179017" cy="6858000"/>
          </a:xfrm>
          <a:prstGeom prst="rect">
            <a:avLst/>
          </a:prstGeom>
        </p:spPr>
      </p:pic>
      <p:pic>
        <p:nvPicPr>
          <p:cNvPr id="6" name="Picture 5" descr="Text, logo&#10;&#10;Description automatically generated">
            <a:extLst>
              <a:ext uri="{FF2B5EF4-FFF2-40B4-BE49-F238E27FC236}">
                <a16:creationId xmlns:a16="http://schemas.microsoft.com/office/drawing/2014/main" id="{D603E413-9311-252B-C7A8-FC2B289DACDD}"/>
              </a:ext>
            </a:extLst>
          </p:cNvPr>
          <p:cNvPicPr>
            <a:picLocks noChangeAspect="1"/>
          </p:cNvPicPr>
          <p:nvPr userDrawn="1"/>
        </p:nvPicPr>
        <p:blipFill rotWithShape="1">
          <a:blip r:embed="rId3" cstate="screen">
            <a:alphaModFix amt="34000"/>
            <a:extLst>
              <a:ext uri="{28A0092B-C50C-407E-A947-70E740481C1C}">
                <a14:useLocalDpi xmlns:a14="http://schemas.microsoft.com/office/drawing/2010/main"/>
              </a:ext>
            </a:extLst>
          </a:blip>
          <a:srcRect/>
          <a:stretch/>
        </p:blipFill>
        <p:spPr>
          <a:xfrm>
            <a:off x="707827" y="6027522"/>
            <a:ext cx="1179017" cy="408447"/>
          </a:xfrm>
          <a:prstGeom prst="rect">
            <a:avLst/>
          </a:prstGeom>
        </p:spPr>
      </p:pic>
    </p:spTree>
    <p:extLst>
      <p:ext uri="{BB962C8B-B14F-4D97-AF65-F5344CB8AC3E}">
        <p14:creationId xmlns:p14="http://schemas.microsoft.com/office/powerpoint/2010/main" val="247781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0FF023-5796-0F44-8910-4EC9BFF31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103" y="6192789"/>
            <a:ext cx="907428" cy="250558"/>
          </a:xfrm>
          <a:prstGeom prst="rect">
            <a:avLst/>
          </a:prstGeom>
        </p:spPr>
      </p:pic>
      <p:pic>
        <p:nvPicPr>
          <p:cNvPr id="11" name="Picture 10">
            <a:extLst>
              <a:ext uri="{FF2B5EF4-FFF2-40B4-BE49-F238E27FC236}">
                <a16:creationId xmlns:a16="http://schemas.microsoft.com/office/drawing/2014/main" id="{4D1E23F5-DC46-8549-A2BF-FB39F28272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5104"/>
          <a:stretch/>
        </p:blipFill>
        <p:spPr>
          <a:xfrm>
            <a:off x="9557215" y="0"/>
            <a:ext cx="2634785" cy="6858000"/>
          </a:xfrm>
          <a:prstGeom prst="rect">
            <a:avLst/>
          </a:prstGeom>
        </p:spPr>
      </p:pic>
    </p:spTree>
    <p:extLst>
      <p:ext uri="{BB962C8B-B14F-4D97-AF65-F5344CB8AC3E}">
        <p14:creationId xmlns:p14="http://schemas.microsoft.com/office/powerpoint/2010/main" val="103213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0FF023-5796-0F44-8910-4EC9BFF31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4963" y="400021"/>
            <a:ext cx="1081087" cy="298509"/>
          </a:xfrm>
          <a:prstGeom prst="rect">
            <a:avLst/>
          </a:prstGeom>
        </p:spPr>
      </p:pic>
      <p:sp>
        <p:nvSpPr>
          <p:cNvPr id="6" name="Title 1">
            <a:extLst>
              <a:ext uri="{FF2B5EF4-FFF2-40B4-BE49-F238E27FC236}">
                <a16:creationId xmlns:a16="http://schemas.microsoft.com/office/drawing/2014/main" id="{9414AAF6-73C8-5E4D-86B0-9422F4B4A6FC}"/>
              </a:ext>
            </a:extLst>
          </p:cNvPr>
          <p:cNvSpPr>
            <a:spLocks noGrp="1"/>
          </p:cNvSpPr>
          <p:nvPr>
            <p:ph type="ctrTitle" hasCustomPrompt="1"/>
          </p:nvPr>
        </p:nvSpPr>
        <p:spPr>
          <a:xfrm>
            <a:off x="334962" y="3554225"/>
            <a:ext cx="5653087" cy="2332598"/>
          </a:xfrm>
        </p:spPr>
        <p:txBody>
          <a:bodyPr anchor="b"/>
          <a:lstStyle>
            <a:lvl1pPr algn="l">
              <a:defRPr sz="3800">
                <a:solidFill>
                  <a:schemeClr val="bg1"/>
                </a:solidFill>
              </a:defRPr>
            </a:lvl1pPr>
          </a:lstStyle>
          <a:p>
            <a:r>
              <a:rPr lang="en-GB"/>
              <a:t>Section Title</a:t>
            </a:r>
            <a:endParaRPr lang="en-US"/>
          </a:p>
        </p:txBody>
      </p:sp>
      <p:sp>
        <p:nvSpPr>
          <p:cNvPr id="7" name="Subtitle 2">
            <a:extLst>
              <a:ext uri="{FF2B5EF4-FFF2-40B4-BE49-F238E27FC236}">
                <a16:creationId xmlns:a16="http://schemas.microsoft.com/office/drawing/2014/main" id="{E596C5DF-B0F1-B44B-BEE0-A15462385CC7}"/>
              </a:ext>
            </a:extLst>
          </p:cNvPr>
          <p:cNvSpPr>
            <a:spLocks noGrp="1"/>
          </p:cNvSpPr>
          <p:nvPr>
            <p:ph type="subTitle" idx="1" hasCustomPrompt="1"/>
          </p:nvPr>
        </p:nvSpPr>
        <p:spPr>
          <a:xfrm>
            <a:off x="334963" y="5886823"/>
            <a:ext cx="5653087" cy="421901"/>
          </a:xfrm>
        </p:spPr>
        <p:txBody>
          <a:bodyPr numCol="1"/>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sub title</a:t>
            </a:r>
            <a:endParaRPr lang="en-US"/>
          </a:p>
        </p:txBody>
      </p:sp>
      <p:pic>
        <p:nvPicPr>
          <p:cNvPr id="8" name="Picture 7">
            <a:extLst>
              <a:ext uri="{FF2B5EF4-FFF2-40B4-BE49-F238E27FC236}">
                <a16:creationId xmlns:a16="http://schemas.microsoft.com/office/drawing/2014/main" id="{50CE3EA6-43F5-6549-9FF2-5EA24A65FB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92511" y="0"/>
            <a:ext cx="3517900" cy="6858000"/>
          </a:xfrm>
          <a:prstGeom prst="rect">
            <a:avLst/>
          </a:prstGeom>
        </p:spPr>
      </p:pic>
    </p:spTree>
    <p:extLst>
      <p:ext uri="{BB962C8B-B14F-4D97-AF65-F5344CB8AC3E}">
        <p14:creationId xmlns:p14="http://schemas.microsoft.com/office/powerpoint/2010/main" val="181100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CA8FFA-A480-C946-B7E5-97BF9ABDBB83}"/>
              </a:ext>
            </a:extLst>
          </p:cNvPr>
          <p:cNvSpPr>
            <a:spLocks noGrp="1"/>
          </p:cNvSpPr>
          <p:nvPr>
            <p:ph type="pic" sz="quarter" idx="15" hasCustomPrompt="1"/>
          </p:nvPr>
        </p:nvSpPr>
        <p:spPr>
          <a:xfrm>
            <a:off x="0" y="0"/>
            <a:ext cx="12192000" cy="6858000"/>
          </a:xfrm>
        </p:spPr>
        <p:txBody>
          <a:bodyPr numCol="1" anchor="ctr"/>
          <a:lstStyle>
            <a:lvl1pPr algn="ctr">
              <a:defRPr/>
            </a:lvl1pPr>
          </a:lstStyle>
          <a:p>
            <a:r>
              <a:rPr lang="en-US"/>
              <a:t>Click to insert image</a:t>
            </a:r>
          </a:p>
        </p:txBody>
      </p:sp>
      <p:sp>
        <p:nvSpPr>
          <p:cNvPr id="5" name="Text Placeholder 4">
            <a:extLst>
              <a:ext uri="{FF2B5EF4-FFF2-40B4-BE49-F238E27FC236}">
                <a16:creationId xmlns:a16="http://schemas.microsoft.com/office/drawing/2014/main" id="{DAA3747C-4612-0540-8935-436BF9456449}"/>
              </a:ext>
            </a:extLst>
          </p:cNvPr>
          <p:cNvSpPr>
            <a:spLocks noGrp="1"/>
          </p:cNvSpPr>
          <p:nvPr>
            <p:ph type="body" sz="quarter" idx="14"/>
          </p:nvPr>
        </p:nvSpPr>
        <p:spPr>
          <a:xfrm>
            <a:off x="334963" y="5575300"/>
            <a:ext cx="5653087" cy="733425"/>
          </a:xfrm>
          <a:solidFill>
            <a:schemeClr val="bg1"/>
          </a:solidFill>
        </p:spPr>
        <p:txBody>
          <a:bodyPr numCol="1" anchor="ctr"/>
          <a:lstStyle>
            <a:lvl1pPr>
              <a:buNone/>
              <a:defRPr sz="2000">
                <a:solidFill>
                  <a:schemeClr val="tx2"/>
                </a:solidFill>
              </a:defRPr>
            </a:lvl1pPr>
          </a:lstStyle>
          <a:p>
            <a:pPr lvl="0"/>
            <a:endParaRPr lang="en-US"/>
          </a:p>
        </p:txBody>
      </p:sp>
    </p:spTree>
    <p:extLst>
      <p:ext uri="{BB962C8B-B14F-4D97-AF65-F5344CB8AC3E}">
        <p14:creationId xmlns:p14="http://schemas.microsoft.com/office/powerpoint/2010/main" val="652698172"/>
      </p:ext>
    </p:extLst>
  </p:cSld>
  <p:clrMapOvr>
    <a:masterClrMapping/>
  </p:clrMapOvr>
  <p:extLst>
    <p:ext uri="{DCECCB84-F9BA-43D5-87BE-67443E8EF086}">
      <p15:sldGuideLst xmlns:p15="http://schemas.microsoft.com/office/powerpoint/2012/main">
        <p15:guide id="1" pos="3092" userDrawn="1">
          <p15:clr>
            <a:srgbClr val="FBAE40"/>
          </p15:clr>
        </p15:guide>
        <p15:guide id="2" pos="32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5FEE4BC-7FDF-0A40-BA7E-78738884C0F0}"/>
              </a:ext>
            </a:extLst>
          </p:cNvPr>
          <p:cNvSpPr>
            <a:spLocks noGrp="1"/>
          </p:cNvSpPr>
          <p:nvPr>
            <p:ph type="pic" sz="quarter" idx="15" hasCustomPrompt="1"/>
          </p:nvPr>
        </p:nvSpPr>
        <p:spPr>
          <a:xfrm>
            <a:off x="334963" y="1249576"/>
            <a:ext cx="3925888" cy="3999752"/>
          </a:xfrm>
          <a:prstGeom prst="ellipse">
            <a:avLst/>
          </a:prstGeom>
          <a:solidFill>
            <a:schemeClr val="bg1">
              <a:lumMod val="85000"/>
            </a:schemeClr>
          </a:solidFill>
        </p:spPr>
        <p:txBody>
          <a:bodyPr numCol="1" anchor="ctr"/>
          <a:lstStyle>
            <a:lvl1pPr algn="ctr">
              <a:defRPr/>
            </a:lvl1pPr>
          </a:lstStyle>
          <a:p>
            <a:r>
              <a:rPr lang="en-US"/>
              <a:t>Click to insert </a:t>
            </a:r>
            <a:br>
              <a:rPr lang="en-US"/>
            </a:br>
            <a:r>
              <a:rPr lang="en-US"/>
              <a:t>profile image</a:t>
            </a:r>
          </a:p>
        </p:txBody>
      </p:sp>
      <p:pic>
        <p:nvPicPr>
          <p:cNvPr id="10" name="Picture 9">
            <a:extLst>
              <a:ext uri="{FF2B5EF4-FFF2-40B4-BE49-F238E27FC236}">
                <a16:creationId xmlns:a16="http://schemas.microsoft.com/office/drawing/2014/main" id="{A00D9C5B-975A-6E49-A69A-4265E0B10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4050" y="0"/>
            <a:ext cx="2647950" cy="6858000"/>
          </a:xfrm>
          <a:prstGeom prst="rect">
            <a:avLst/>
          </a:prstGeom>
        </p:spPr>
      </p:pic>
      <p:sp>
        <p:nvSpPr>
          <p:cNvPr id="13" name="Text Placeholder 4">
            <a:extLst>
              <a:ext uri="{FF2B5EF4-FFF2-40B4-BE49-F238E27FC236}">
                <a16:creationId xmlns:a16="http://schemas.microsoft.com/office/drawing/2014/main" id="{403E5AEB-2591-5441-B587-88B7FAD61EC2}"/>
              </a:ext>
            </a:extLst>
          </p:cNvPr>
          <p:cNvSpPr>
            <a:spLocks noGrp="1"/>
          </p:cNvSpPr>
          <p:nvPr>
            <p:ph type="body" sz="quarter" idx="14" hasCustomPrompt="1"/>
          </p:nvPr>
        </p:nvSpPr>
        <p:spPr>
          <a:xfrm>
            <a:off x="4636939" y="2686945"/>
            <a:ext cx="4734127" cy="562507"/>
          </a:xfrm>
          <a:noFill/>
        </p:spPr>
        <p:txBody>
          <a:bodyPr numCol="1" anchor="ctr"/>
          <a:lstStyle>
            <a:lvl1pPr>
              <a:buNone/>
              <a:defRPr sz="2000" b="1" i="0">
                <a:solidFill>
                  <a:schemeClr val="tx2"/>
                </a:solidFill>
                <a:latin typeface="Franklin Gothic Demi" panose="020B0603020102020204" pitchFamily="34" charset="0"/>
              </a:defRPr>
            </a:lvl1pPr>
          </a:lstStyle>
          <a:p>
            <a:pPr lvl="0"/>
            <a:r>
              <a:rPr lang="en-US"/>
              <a:t>Name Surname</a:t>
            </a:r>
          </a:p>
        </p:txBody>
      </p:sp>
      <p:sp>
        <p:nvSpPr>
          <p:cNvPr id="14" name="Text Placeholder 4">
            <a:extLst>
              <a:ext uri="{FF2B5EF4-FFF2-40B4-BE49-F238E27FC236}">
                <a16:creationId xmlns:a16="http://schemas.microsoft.com/office/drawing/2014/main" id="{C3BCC9D9-81DE-754C-AAF1-BE1668437735}"/>
              </a:ext>
            </a:extLst>
          </p:cNvPr>
          <p:cNvSpPr>
            <a:spLocks noGrp="1"/>
          </p:cNvSpPr>
          <p:nvPr>
            <p:ph type="body" sz="quarter" idx="16" hasCustomPrompt="1"/>
          </p:nvPr>
        </p:nvSpPr>
        <p:spPr>
          <a:xfrm>
            <a:off x="4636939" y="3249452"/>
            <a:ext cx="4734127" cy="359095"/>
          </a:xfrm>
          <a:noFill/>
        </p:spPr>
        <p:txBody>
          <a:bodyPr numCol="1" anchor="ctr"/>
          <a:lstStyle>
            <a:lvl1pPr>
              <a:buNone/>
              <a:defRPr sz="1600" b="0" i="0">
                <a:solidFill>
                  <a:schemeClr val="tx2"/>
                </a:solidFill>
                <a:latin typeface="Franklin Gothic Medium Cond" panose="020B0606030402020204" pitchFamily="34" charset="0"/>
              </a:defRPr>
            </a:lvl1pPr>
          </a:lstStyle>
          <a:p>
            <a:pPr lvl="0"/>
            <a:r>
              <a:rPr lang="en-US"/>
              <a:t>Company</a:t>
            </a:r>
          </a:p>
        </p:txBody>
      </p:sp>
      <p:sp>
        <p:nvSpPr>
          <p:cNvPr id="15" name="Text Placeholder 4">
            <a:extLst>
              <a:ext uri="{FF2B5EF4-FFF2-40B4-BE49-F238E27FC236}">
                <a16:creationId xmlns:a16="http://schemas.microsoft.com/office/drawing/2014/main" id="{7C8F0081-3DC1-524F-B33C-C0FFE3F217C8}"/>
              </a:ext>
            </a:extLst>
          </p:cNvPr>
          <p:cNvSpPr>
            <a:spLocks noGrp="1"/>
          </p:cNvSpPr>
          <p:nvPr>
            <p:ph type="body" sz="quarter" idx="17" hasCustomPrompt="1"/>
          </p:nvPr>
        </p:nvSpPr>
        <p:spPr>
          <a:xfrm>
            <a:off x="4636939" y="3608547"/>
            <a:ext cx="4734127" cy="359095"/>
          </a:xfrm>
          <a:noFill/>
        </p:spPr>
        <p:txBody>
          <a:bodyPr numCol="1" anchor="ctr"/>
          <a:lstStyle>
            <a:lvl1pPr>
              <a:buNone/>
              <a:defRPr sz="1600" b="0" i="0">
                <a:solidFill>
                  <a:schemeClr val="tx2">
                    <a:alpha val="79660"/>
                  </a:schemeClr>
                </a:solidFill>
                <a:latin typeface="Franklin Gothic Medium Cond" panose="020B0606030402020204" pitchFamily="34" charset="0"/>
              </a:defRPr>
            </a:lvl1pPr>
          </a:lstStyle>
          <a:p>
            <a:pPr lvl="0"/>
            <a:r>
              <a:rPr lang="en-US"/>
              <a:t>Position</a:t>
            </a:r>
          </a:p>
        </p:txBody>
      </p:sp>
    </p:spTree>
    <p:extLst>
      <p:ext uri="{BB962C8B-B14F-4D97-AF65-F5344CB8AC3E}">
        <p14:creationId xmlns:p14="http://schemas.microsoft.com/office/powerpoint/2010/main" val="4149318463"/>
      </p:ext>
    </p:extLst>
  </p:cSld>
  <p:clrMapOvr>
    <a:masterClrMapping/>
  </p:clrMapOvr>
  <p:extLst>
    <p:ext uri="{DCECCB84-F9BA-43D5-87BE-67443E8EF086}">
      <p15:sldGuideLst xmlns:p15="http://schemas.microsoft.com/office/powerpoint/2012/main">
        <p15:guide id="1" pos="3092" userDrawn="1">
          <p15:clr>
            <a:srgbClr val="FBAE40"/>
          </p15:clr>
        </p15:guide>
        <p15:guide id="2" pos="32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2AB0-9FF9-7245-A5B6-35FD013D8481}"/>
              </a:ext>
            </a:extLst>
          </p:cNvPr>
          <p:cNvSpPr>
            <a:spLocks noGrp="1"/>
          </p:cNvSpPr>
          <p:nvPr>
            <p:ph type="title" hasCustomPrompt="1"/>
          </p:nvPr>
        </p:nvSpPr>
        <p:spPr>
          <a:xfrm>
            <a:off x="334963" y="549275"/>
            <a:ext cx="4572000" cy="1439863"/>
          </a:xfrm>
        </p:spPr>
        <p:txBody>
          <a:bodyPr anchor="ctr"/>
          <a:lstStyle/>
          <a:p>
            <a:r>
              <a:rPr lang="en-GB"/>
              <a:t>Heading</a:t>
            </a:r>
            <a:endParaRPr lang="en-US"/>
          </a:p>
        </p:txBody>
      </p:sp>
      <p:sp>
        <p:nvSpPr>
          <p:cNvPr id="3" name="Content Placeholder 2">
            <a:extLst>
              <a:ext uri="{FF2B5EF4-FFF2-40B4-BE49-F238E27FC236}">
                <a16:creationId xmlns:a16="http://schemas.microsoft.com/office/drawing/2014/main" id="{FFAAAFD4-10F7-EB4B-8065-173001B29F41}"/>
              </a:ext>
            </a:extLst>
          </p:cNvPr>
          <p:cNvSpPr>
            <a:spLocks noGrp="1"/>
          </p:cNvSpPr>
          <p:nvPr>
            <p:ph idx="1" hasCustomPrompt="1"/>
          </p:nvPr>
        </p:nvSpPr>
        <p:spPr>
          <a:xfrm>
            <a:off x="334963" y="1989139"/>
            <a:ext cx="4572000" cy="4319586"/>
          </a:xfrm>
        </p:spPr>
        <p:txBody>
          <a:bodyPr numCol="1"/>
          <a:lstStyle>
            <a:lvl1pPr>
              <a:buNone/>
              <a:defRPr/>
            </a:lvl1pPr>
            <a:lvl2pPr>
              <a:buNone/>
              <a:defRPr/>
            </a:lvl2pPr>
            <a:lvl3pPr>
              <a:buFont typeface="Arial" panose="020B0604020202020204" pitchFamily="34" charset="0"/>
              <a:buNone/>
              <a:defRPr/>
            </a:lvl3pPr>
            <a:lvl4pPr>
              <a:buNone/>
              <a:defRPr/>
            </a:lvl4pPr>
            <a:lvl5pPr>
              <a:buNone/>
              <a:defRPr/>
            </a:lvl5pPr>
          </a:lstStyle>
          <a:p>
            <a:pPr lvl="0"/>
            <a:r>
              <a:rPr lang="en-GB"/>
              <a:t>Body copy</a:t>
            </a:r>
            <a:endParaRPr lang="en-US"/>
          </a:p>
        </p:txBody>
      </p:sp>
      <p:sp>
        <p:nvSpPr>
          <p:cNvPr id="6" name="Slide Number Placeholder 5">
            <a:extLst>
              <a:ext uri="{FF2B5EF4-FFF2-40B4-BE49-F238E27FC236}">
                <a16:creationId xmlns:a16="http://schemas.microsoft.com/office/drawing/2014/main" id="{CDAD4775-0592-1244-8DDC-2751DA379B01}"/>
              </a:ext>
            </a:extLst>
          </p:cNvPr>
          <p:cNvSpPr>
            <a:spLocks noGrp="1"/>
          </p:cNvSpPr>
          <p:nvPr>
            <p:ph type="sldNum" sz="quarter" idx="12"/>
          </p:nvPr>
        </p:nvSpPr>
        <p:spPr/>
        <p:txBody>
          <a:bodyPr/>
          <a:lstStyle/>
          <a:p>
            <a:fld id="{ECE4438C-D53A-5240-8E16-032354C3A97F}" type="slidenum">
              <a:rPr lang="en-US" smtClean="0"/>
              <a:t>‹#›</a:t>
            </a:fld>
            <a:endParaRPr lang="en-US"/>
          </a:p>
        </p:txBody>
      </p:sp>
      <p:sp>
        <p:nvSpPr>
          <p:cNvPr id="8" name="Picture Placeholder 7">
            <a:extLst>
              <a:ext uri="{FF2B5EF4-FFF2-40B4-BE49-F238E27FC236}">
                <a16:creationId xmlns:a16="http://schemas.microsoft.com/office/drawing/2014/main" id="{A7FD4B58-C1FF-9549-B802-CA5A51327E5B}"/>
              </a:ext>
            </a:extLst>
          </p:cNvPr>
          <p:cNvSpPr>
            <a:spLocks noGrp="1"/>
          </p:cNvSpPr>
          <p:nvPr>
            <p:ph type="pic" sz="quarter" idx="13" hasCustomPrompt="1"/>
          </p:nvPr>
        </p:nvSpPr>
        <p:spPr>
          <a:xfrm>
            <a:off x="5124450" y="549275"/>
            <a:ext cx="5988050" cy="5759450"/>
          </a:xfrm>
        </p:spPr>
        <p:txBody>
          <a:bodyPr numCol="1" anchor="ctr"/>
          <a:lstStyle>
            <a:lvl1pPr algn="ctr">
              <a:buNone/>
              <a:defRPr/>
            </a:lvl1pPr>
          </a:lstStyle>
          <a:p>
            <a:r>
              <a:rPr lang="en-US"/>
              <a:t>Click to insert image</a:t>
            </a:r>
          </a:p>
        </p:txBody>
      </p:sp>
      <p:pic>
        <p:nvPicPr>
          <p:cNvPr id="4" name="Picture 3">
            <a:extLst>
              <a:ext uri="{FF2B5EF4-FFF2-40B4-BE49-F238E27FC236}">
                <a16:creationId xmlns:a16="http://schemas.microsoft.com/office/drawing/2014/main" id="{C5E9D847-DA95-C346-92D7-5DD269F9C0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8472" y="1330778"/>
            <a:ext cx="1902544" cy="5533277"/>
          </a:xfrm>
          <a:prstGeom prst="rect">
            <a:avLst/>
          </a:prstGeom>
        </p:spPr>
      </p:pic>
    </p:spTree>
    <p:extLst>
      <p:ext uri="{BB962C8B-B14F-4D97-AF65-F5344CB8AC3E}">
        <p14:creationId xmlns:p14="http://schemas.microsoft.com/office/powerpoint/2010/main" val="2094645117"/>
      </p:ext>
    </p:extLst>
  </p:cSld>
  <p:clrMapOvr>
    <a:masterClrMapping/>
  </p:clrMapOvr>
  <p:extLst>
    <p:ext uri="{DCECCB84-F9BA-43D5-87BE-67443E8EF086}">
      <p15:sldGuideLst xmlns:p15="http://schemas.microsoft.com/office/powerpoint/2012/main">
        <p15:guide id="1" pos="3092" userDrawn="1">
          <p15:clr>
            <a:srgbClr val="FBAE40"/>
          </p15:clr>
        </p15:guide>
        <p15:guide id="2" pos="322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Picture Lef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2F230D-7225-3F4A-9A85-24B35DFDA78C}"/>
              </a:ext>
            </a:extLst>
          </p:cNvPr>
          <p:cNvSpPr>
            <a:spLocks noGrp="1"/>
          </p:cNvSpPr>
          <p:nvPr>
            <p:ph type="sldNum" sz="quarter" idx="12"/>
          </p:nvPr>
        </p:nvSpPr>
        <p:spPr/>
        <p:txBody>
          <a:bodyPr/>
          <a:lstStyle/>
          <a:p>
            <a:fld id="{ECE4438C-D53A-5240-8E16-032354C3A97F}" type="slidenum">
              <a:rPr lang="en-US" smtClean="0"/>
              <a:t>‹#›</a:t>
            </a:fld>
            <a:endParaRPr lang="en-US"/>
          </a:p>
        </p:txBody>
      </p:sp>
      <p:sp>
        <p:nvSpPr>
          <p:cNvPr id="8" name="Title 1">
            <a:extLst>
              <a:ext uri="{FF2B5EF4-FFF2-40B4-BE49-F238E27FC236}">
                <a16:creationId xmlns:a16="http://schemas.microsoft.com/office/drawing/2014/main" id="{F5B7F3C2-E0CD-634D-BCD7-B8F15659D7AB}"/>
              </a:ext>
            </a:extLst>
          </p:cNvPr>
          <p:cNvSpPr>
            <a:spLocks noGrp="1"/>
          </p:cNvSpPr>
          <p:nvPr>
            <p:ph type="title" hasCustomPrompt="1"/>
          </p:nvPr>
        </p:nvSpPr>
        <p:spPr>
          <a:xfrm>
            <a:off x="6203951" y="549275"/>
            <a:ext cx="4572000" cy="1439863"/>
          </a:xfrm>
        </p:spPr>
        <p:txBody>
          <a:bodyPr anchor="ctr"/>
          <a:lstStyle/>
          <a:p>
            <a:r>
              <a:rPr lang="en-GB"/>
              <a:t>Heading</a:t>
            </a:r>
            <a:endParaRPr lang="en-US"/>
          </a:p>
        </p:txBody>
      </p:sp>
      <p:sp>
        <p:nvSpPr>
          <p:cNvPr id="9" name="Content Placeholder 2">
            <a:extLst>
              <a:ext uri="{FF2B5EF4-FFF2-40B4-BE49-F238E27FC236}">
                <a16:creationId xmlns:a16="http://schemas.microsoft.com/office/drawing/2014/main" id="{9FF89654-DC77-894E-9521-C902E8DCC70D}"/>
              </a:ext>
            </a:extLst>
          </p:cNvPr>
          <p:cNvSpPr>
            <a:spLocks noGrp="1"/>
          </p:cNvSpPr>
          <p:nvPr>
            <p:ph idx="1" hasCustomPrompt="1"/>
          </p:nvPr>
        </p:nvSpPr>
        <p:spPr>
          <a:xfrm>
            <a:off x="6203950" y="1989139"/>
            <a:ext cx="4572001" cy="4319586"/>
          </a:xfrm>
        </p:spPr>
        <p:txBody>
          <a:bodyPr numCol="1"/>
          <a:lstStyle>
            <a:lvl1pPr>
              <a:buNone/>
              <a:defRPr/>
            </a:lvl1pPr>
            <a:lvl2pPr>
              <a:buNone/>
              <a:defRPr/>
            </a:lvl2pPr>
            <a:lvl3pPr>
              <a:buNone/>
              <a:defRPr/>
            </a:lvl3pPr>
            <a:lvl4pPr>
              <a:buNone/>
              <a:defRPr/>
            </a:lvl4pPr>
            <a:lvl5pPr>
              <a:buNone/>
              <a:defRPr/>
            </a:lvl5pPr>
          </a:lstStyle>
          <a:p>
            <a:pPr lvl="0"/>
            <a:r>
              <a:rPr lang="en-GB"/>
              <a:t>Body Copy</a:t>
            </a:r>
            <a:endParaRPr lang="en-US"/>
          </a:p>
        </p:txBody>
      </p:sp>
      <p:sp>
        <p:nvSpPr>
          <p:cNvPr id="10" name="Picture Placeholder 7">
            <a:extLst>
              <a:ext uri="{FF2B5EF4-FFF2-40B4-BE49-F238E27FC236}">
                <a16:creationId xmlns:a16="http://schemas.microsoft.com/office/drawing/2014/main" id="{B5F1FE98-4E4B-7D42-BFE7-9CEE114A45D1}"/>
              </a:ext>
            </a:extLst>
          </p:cNvPr>
          <p:cNvSpPr>
            <a:spLocks noGrp="1"/>
          </p:cNvSpPr>
          <p:nvPr>
            <p:ph type="pic" sz="quarter" idx="13" hasCustomPrompt="1"/>
          </p:nvPr>
        </p:nvSpPr>
        <p:spPr>
          <a:xfrm>
            <a:off x="334963" y="549275"/>
            <a:ext cx="5653088" cy="5759450"/>
          </a:xfrm>
        </p:spPr>
        <p:txBody>
          <a:bodyPr numCol="1" anchor="ctr"/>
          <a:lstStyle>
            <a:lvl1pPr algn="ctr">
              <a:buNone/>
              <a:defRPr/>
            </a:lvl1pPr>
          </a:lstStyle>
          <a:p>
            <a:r>
              <a:rPr lang="en-US"/>
              <a:t>Click to insert image</a:t>
            </a:r>
          </a:p>
        </p:txBody>
      </p:sp>
      <p:pic>
        <p:nvPicPr>
          <p:cNvPr id="19" name="Picture 18">
            <a:extLst>
              <a:ext uri="{FF2B5EF4-FFF2-40B4-BE49-F238E27FC236}">
                <a16:creationId xmlns:a16="http://schemas.microsoft.com/office/drawing/2014/main" id="{4D6F17E0-2226-D84F-AF40-9FCAABB22B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348" y="1864618"/>
            <a:ext cx="2357635" cy="4993382"/>
          </a:xfrm>
          <a:prstGeom prst="rect">
            <a:avLst/>
          </a:prstGeom>
        </p:spPr>
      </p:pic>
    </p:spTree>
    <p:extLst>
      <p:ext uri="{BB962C8B-B14F-4D97-AF65-F5344CB8AC3E}">
        <p14:creationId xmlns:p14="http://schemas.microsoft.com/office/powerpoint/2010/main" val="2420194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B1AC3-786D-0A43-85C9-3A8351644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ED9EAF0-2E7F-9349-B18E-CA4DD4EFCDB8}"/>
              </a:ext>
            </a:extLst>
          </p:cNvPr>
          <p:cNvSpPr>
            <a:spLocks noGrp="1"/>
          </p:cNvSpPr>
          <p:nvPr>
            <p:ph type="body" idx="1"/>
          </p:nvPr>
        </p:nvSpPr>
        <p:spPr>
          <a:xfrm>
            <a:off x="838200" y="1825625"/>
            <a:ext cx="10515600" cy="4351338"/>
          </a:xfrm>
          <a:prstGeom prst="rect">
            <a:avLst/>
          </a:prstGeom>
        </p:spPr>
        <p:txBody>
          <a:bodyPr vert="horz" lIns="91440" tIns="45720" rIns="91440" bIns="45720" numCol="2"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FFB4B06-B8AE-354B-B1FF-D1407CA271CC}"/>
              </a:ext>
            </a:extLst>
          </p:cNvPr>
          <p:cNvSpPr>
            <a:spLocks noGrp="1"/>
          </p:cNvSpPr>
          <p:nvPr>
            <p:ph type="sldNum" sz="quarter" idx="4"/>
          </p:nvPr>
        </p:nvSpPr>
        <p:spPr>
          <a:xfrm>
            <a:off x="4724400" y="6492875"/>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a:fld id="{EE0C4204-A515-0C4F-8F31-2CA2F22E674A}" type="slidenum">
              <a:rPr lang="en-US" smtClean="0"/>
              <a:pPr algn="ctr"/>
              <a:t>‹#›</a:t>
            </a:fld>
            <a:endParaRPr lang="en-US"/>
          </a:p>
        </p:txBody>
      </p:sp>
    </p:spTree>
    <p:extLst>
      <p:ext uri="{BB962C8B-B14F-4D97-AF65-F5344CB8AC3E}">
        <p14:creationId xmlns:p14="http://schemas.microsoft.com/office/powerpoint/2010/main" val="263025245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49" r:id="rId3"/>
    <p:sldLayoutId id="2147483672" r:id="rId4"/>
    <p:sldLayoutId id="2147483673" r:id="rId5"/>
  </p:sldLayoutIdLst>
  <p:txStyles>
    <p:title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p:titleStyle>
    <p:bodyStyle>
      <a:lvl1pPr marL="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1"/>
          </a:solidFill>
          <a:latin typeface="Franklin Gothic Medium" panose="020B0603020102020204" pitchFamily="34" charset="0"/>
          <a:ea typeface="+mn-ea"/>
          <a:cs typeface="+mn-cs"/>
        </a:defRPr>
      </a:lvl1pPr>
      <a:lvl2pPr marL="45720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08" userDrawn="1">
          <p15:clr>
            <a:srgbClr val="F26B43"/>
          </p15:clr>
        </p15:guide>
        <p15:guide id="4" orient="horz" pos="3974" userDrawn="1">
          <p15:clr>
            <a:srgbClr val="F26B43"/>
          </p15:clr>
        </p15:guide>
        <p15:guide id="5" pos="3772" userDrawn="1">
          <p15:clr>
            <a:srgbClr val="F26B43"/>
          </p15:clr>
        </p15:guide>
        <p15:guide id="6" orient="horz" pos="346" userDrawn="1">
          <p15:clr>
            <a:srgbClr val="F26B43"/>
          </p15:clr>
        </p15:guide>
        <p15:guide id="7" pos="211" userDrawn="1">
          <p15:clr>
            <a:srgbClr val="F26B43"/>
          </p15:clr>
        </p15:guide>
        <p15:guide id="8" pos="7469" userDrawn="1">
          <p15:clr>
            <a:srgbClr val="F26B43"/>
          </p15:clr>
        </p15:guide>
        <p15:guide id="9" orient="horz" pos="2092" userDrawn="1">
          <p15:clr>
            <a:srgbClr val="F26B43"/>
          </p15:clr>
        </p15:guide>
        <p15:guide id="10" orient="horz" pos="2228" userDrawn="1">
          <p15:clr>
            <a:srgbClr val="F26B43"/>
          </p15:clr>
        </p15:guide>
        <p15:guide id="11" orient="horz" pos="1253" userDrawn="1">
          <p15:clr>
            <a:srgbClr val="F26B43"/>
          </p15:clr>
        </p15:guide>
        <p15:guide id="12" pos="6788" userDrawn="1">
          <p15:clr>
            <a:srgbClr val="F26B43"/>
          </p15:clr>
        </p15:guide>
        <p15:guide id="13" pos="8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B1AC3-786D-0A43-85C9-3A8351644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ED9EAF0-2E7F-9349-B18E-CA4DD4EFCDB8}"/>
              </a:ext>
            </a:extLst>
          </p:cNvPr>
          <p:cNvSpPr>
            <a:spLocks noGrp="1"/>
          </p:cNvSpPr>
          <p:nvPr>
            <p:ph type="body" idx="1"/>
          </p:nvPr>
        </p:nvSpPr>
        <p:spPr>
          <a:xfrm>
            <a:off x="838200" y="1825625"/>
            <a:ext cx="10515600" cy="4351338"/>
          </a:xfrm>
          <a:prstGeom prst="rect">
            <a:avLst/>
          </a:prstGeom>
        </p:spPr>
        <p:txBody>
          <a:bodyPr vert="horz" lIns="91440" tIns="45720" rIns="91440" bIns="45720" numCol="2"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FFFB4B06-B8AE-354B-B1FF-D1407CA271CC}"/>
              </a:ext>
            </a:extLst>
          </p:cNvPr>
          <p:cNvSpPr>
            <a:spLocks noGrp="1"/>
          </p:cNvSpPr>
          <p:nvPr>
            <p:ph type="sldNum" sz="quarter" idx="4"/>
          </p:nvPr>
        </p:nvSpPr>
        <p:spPr>
          <a:xfrm>
            <a:off x="4724400" y="6492875"/>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a:fld id="{EE0C4204-A515-0C4F-8F31-2CA2F22E674A}" type="slidenum">
              <a:rPr lang="en-US" smtClean="0"/>
              <a:pPr algn="ctr"/>
              <a:t>‹#›</a:t>
            </a:fld>
            <a:endParaRPr lang="en-US"/>
          </a:p>
        </p:txBody>
      </p:sp>
      <p:pic>
        <p:nvPicPr>
          <p:cNvPr id="5" name="Picture 4">
            <a:extLst>
              <a:ext uri="{FF2B5EF4-FFF2-40B4-BE49-F238E27FC236}">
                <a16:creationId xmlns:a16="http://schemas.microsoft.com/office/drawing/2014/main" id="{B826FA14-9C5A-5848-9801-070A7897CFB5}"/>
              </a:ext>
            </a:extLst>
          </p:cNvPr>
          <p:cNvPicPr>
            <a:picLocks noChangeAspect="1"/>
          </p:cNvPicPr>
          <p:nvPr userDrawn="1"/>
        </p:nvPicPr>
        <p:blipFill>
          <a:blip r:embed="rId12" cstate="screen">
            <a:alphaModFix amt="40000"/>
            <a:extLst>
              <a:ext uri="{28A0092B-C50C-407E-A947-70E740481C1C}">
                <a14:useLocalDpi xmlns:a14="http://schemas.microsoft.com/office/drawing/2010/main"/>
              </a:ext>
            </a:extLst>
          </a:blip>
          <a:stretch>
            <a:fillRect/>
          </a:stretch>
        </p:blipFill>
        <p:spPr>
          <a:xfrm>
            <a:off x="306795" y="6485169"/>
            <a:ext cx="892661" cy="192341"/>
          </a:xfrm>
          <a:prstGeom prst="rect">
            <a:avLst/>
          </a:prstGeom>
        </p:spPr>
      </p:pic>
    </p:spTree>
    <p:extLst>
      <p:ext uri="{BB962C8B-B14F-4D97-AF65-F5344CB8AC3E}">
        <p14:creationId xmlns:p14="http://schemas.microsoft.com/office/powerpoint/2010/main" val="1707043220"/>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650" r:id="rId3"/>
    <p:sldLayoutId id="2147483663" r:id="rId4"/>
    <p:sldLayoutId id="2147483652" r:id="rId5"/>
    <p:sldLayoutId id="2147483675" r:id="rId6"/>
    <p:sldLayoutId id="2147483654" r:id="rId7"/>
    <p:sldLayoutId id="2147483666" r:id="rId8"/>
    <p:sldLayoutId id="2147483655" r:id="rId9"/>
    <p:sldLayoutId id="2147483676" r:id="rId10"/>
  </p:sldLayoutIdLst>
  <p:txStyles>
    <p:title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p:titleStyle>
    <p:bodyStyle>
      <a:lvl1pPr marL="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1pPr>
      <a:lvl2pPr marL="4572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08" userDrawn="1">
          <p15:clr>
            <a:srgbClr val="F26B43"/>
          </p15:clr>
        </p15:guide>
        <p15:guide id="4" orient="horz" pos="3974" userDrawn="1">
          <p15:clr>
            <a:srgbClr val="F26B43"/>
          </p15:clr>
        </p15:guide>
        <p15:guide id="5" pos="3772" userDrawn="1">
          <p15:clr>
            <a:srgbClr val="F26B43"/>
          </p15:clr>
        </p15:guide>
        <p15:guide id="6" orient="horz" pos="346" userDrawn="1">
          <p15:clr>
            <a:srgbClr val="F26B43"/>
          </p15:clr>
        </p15:guide>
        <p15:guide id="7" pos="211" userDrawn="1">
          <p15:clr>
            <a:srgbClr val="F26B43"/>
          </p15:clr>
        </p15:guide>
        <p15:guide id="8" pos="7469" userDrawn="1">
          <p15:clr>
            <a:srgbClr val="F26B43"/>
          </p15:clr>
        </p15:guide>
        <p15:guide id="9" orient="horz" pos="2092" userDrawn="1">
          <p15:clr>
            <a:srgbClr val="F26B43"/>
          </p15:clr>
        </p15:guide>
        <p15:guide id="10" orient="horz" pos="2228" userDrawn="1">
          <p15:clr>
            <a:srgbClr val="F26B43"/>
          </p15:clr>
        </p15:guide>
        <p15:guide id="11" orient="horz" pos="1253" userDrawn="1">
          <p15:clr>
            <a:srgbClr val="F26B43"/>
          </p15:clr>
        </p15:guide>
        <p15:guide id="12" pos="6788" userDrawn="1">
          <p15:clr>
            <a:srgbClr val="F26B43"/>
          </p15:clr>
        </p15:guide>
        <p15:guide id="13" pos="8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eeca.govt.nz/co-funding/industry-decarbonisation/apply-for-the-government-investment-in-decarbonising-industry-gidi-fund/" TargetMode="Externa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hyperlink" Target="mailto:GIDIFund@eeca.govt.nz"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mailto:GIDIFund@eeca.govt.nz"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svg"/><Relationship Id="rId1" Type="http://schemas.openxmlformats.org/officeDocument/2006/relationships/slideLayout" Target="../slideLayouts/slideLayout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B94842-4CF9-FC4A-80A0-B8A31B6768E6}"/>
              </a:ext>
            </a:extLst>
          </p:cNvPr>
          <p:cNvSpPr>
            <a:spLocks noGrp="1"/>
          </p:cNvSpPr>
          <p:nvPr>
            <p:ph type="ctrTitle"/>
          </p:nvPr>
        </p:nvSpPr>
        <p:spPr>
          <a:xfrm>
            <a:off x="334961" y="1003441"/>
            <a:ext cx="6342523" cy="2110868"/>
          </a:xfrm>
        </p:spPr>
        <p:txBody>
          <a:bodyPr/>
          <a:lstStyle/>
          <a:p>
            <a:r>
              <a:rPr lang="en-NZ" b="1">
                <a:latin typeface="+mj-lt"/>
                <a:ea typeface="Source Sans Pro" panose="020B0503030403020204" pitchFamily="34" charset="0"/>
              </a:rPr>
              <a:t>Government Investment </a:t>
            </a:r>
            <a:br>
              <a:rPr lang="en-NZ" b="1">
                <a:latin typeface="+mj-lt"/>
                <a:ea typeface="Source Sans Pro" panose="020B0503030403020204" pitchFamily="34" charset="0"/>
              </a:rPr>
            </a:br>
            <a:r>
              <a:rPr lang="en-NZ" b="1">
                <a:latin typeface="+mj-lt"/>
                <a:ea typeface="Source Sans Pro" panose="020B0503030403020204" pitchFamily="34" charset="0"/>
              </a:rPr>
              <a:t>in Decarbonising Industry </a:t>
            </a:r>
            <a:br>
              <a:rPr lang="en-NZ" b="1">
                <a:latin typeface="+mj-lt"/>
                <a:ea typeface="Source Sans Pro" panose="020B0503030403020204" pitchFamily="34" charset="0"/>
              </a:rPr>
            </a:br>
            <a:r>
              <a:rPr lang="en-NZ" b="1">
                <a:latin typeface="+mj-lt"/>
                <a:ea typeface="Source Sans Pro" panose="020B0503030403020204" pitchFamily="34" charset="0"/>
              </a:rPr>
              <a:t>(GIDI) Fund – Round 5</a:t>
            </a:r>
            <a:endParaRPr lang="en-US" b="1">
              <a:latin typeface="+mj-lt"/>
              <a:ea typeface="Source Sans Pro" panose="020B0503030403020204" pitchFamily="34" charset="0"/>
            </a:endParaRPr>
          </a:p>
        </p:txBody>
      </p:sp>
      <p:sp>
        <p:nvSpPr>
          <p:cNvPr id="2" name="TextBox 1">
            <a:extLst>
              <a:ext uri="{FF2B5EF4-FFF2-40B4-BE49-F238E27FC236}">
                <a16:creationId xmlns:a16="http://schemas.microsoft.com/office/drawing/2014/main" id="{34C27365-7D8F-4F20-999C-0BABE4F327EB}"/>
              </a:ext>
            </a:extLst>
          </p:cNvPr>
          <p:cNvSpPr txBox="1"/>
          <p:nvPr/>
        </p:nvSpPr>
        <p:spPr>
          <a:xfrm>
            <a:off x="334961" y="3743692"/>
            <a:ext cx="5868987" cy="1077218"/>
          </a:xfrm>
          <a:prstGeom prst="rect">
            <a:avLst/>
          </a:prstGeom>
          <a:noFill/>
        </p:spPr>
        <p:txBody>
          <a:bodyPr wrap="square" rtlCol="0">
            <a:spAutoFit/>
          </a:bodyPr>
          <a:lstStyle/>
          <a:p>
            <a:pPr algn="l"/>
            <a:r>
              <a:rPr lang="en-NZ" sz="1600">
                <a:solidFill>
                  <a:schemeClr val="bg1"/>
                </a:solidFill>
                <a:latin typeface="Franklin Gothic Medium" panose="020B0603020102020204" pitchFamily="34" charset="0"/>
              </a:rPr>
              <a:t>Supplier Briefing </a:t>
            </a:r>
            <a:r>
              <a:rPr lang="en-NZ" sz="1600">
                <a:solidFill>
                  <a:schemeClr val="bg1"/>
                </a:solidFill>
                <a:latin typeface="Franklin Gothic Book" panose="020B0503020102020204" pitchFamily="34" charset="0"/>
              </a:rPr>
              <a:t>for RFP released Thursday, 10 November 2022</a:t>
            </a:r>
          </a:p>
          <a:p>
            <a:pPr algn="l"/>
            <a:endParaRPr lang="en-NZ" sz="1600">
              <a:solidFill>
                <a:schemeClr val="bg1"/>
              </a:solidFill>
              <a:latin typeface="Franklin Gothic Book" panose="020B0503020102020204" pitchFamily="34" charset="0"/>
            </a:endParaRPr>
          </a:p>
          <a:p>
            <a:pPr algn="l"/>
            <a:r>
              <a:rPr lang="en-NZ" sz="1600">
                <a:solidFill>
                  <a:schemeClr val="bg1"/>
                </a:solidFill>
                <a:latin typeface="Franklin Gothic Book" panose="020B0503020102020204" pitchFamily="34" charset="0"/>
              </a:rPr>
              <a:t>Deadline for Questions: Thursday, 21 February 2023</a:t>
            </a:r>
          </a:p>
          <a:p>
            <a:pPr algn="l"/>
            <a:r>
              <a:rPr lang="en-NZ" sz="1600">
                <a:solidFill>
                  <a:schemeClr val="bg1"/>
                </a:solidFill>
                <a:latin typeface="Franklin Gothic Book" panose="020B0503020102020204" pitchFamily="34" charset="0"/>
              </a:rPr>
              <a:t>Deadline for Proposals: Thursday, 03 March 2023</a:t>
            </a:r>
          </a:p>
        </p:txBody>
      </p:sp>
      <p:cxnSp>
        <p:nvCxnSpPr>
          <p:cNvPr id="4" name="Straight Connector 3">
            <a:extLst>
              <a:ext uri="{FF2B5EF4-FFF2-40B4-BE49-F238E27FC236}">
                <a16:creationId xmlns:a16="http://schemas.microsoft.com/office/drawing/2014/main" id="{E7D0C957-5EFC-CBF2-8513-BE3A7AAD50EB}"/>
              </a:ext>
            </a:extLst>
          </p:cNvPr>
          <p:cNvCxnSpPr/>
          <p:nvPr/>
        </p:nvCxnSpPr>
        <p:spPr>
          <a:xfrm>
            <a:off x="433754" y="3288323"/>
            <a:ext cx="596704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1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AEDE0-B01E-04E0-3B6E-87B0CD76C9B2}"/>
              </a:ext>
            </a:extLst>
          </p:cNvPr>
          <p:cNvSpPr>
            <a:spLocks noGrp="1"/>
          </p:cNvSpPr>
          <p:nvPr>
            <p:ph idx="4294967295"/>
          </p:nvPr>
        </p:nvSpPr>
        <p:spPr>
          <a:xfrm>
            <a:off x="797442" y="1563840"/>
            <a:ext cx="10111563" cy="3996988"/>
          </a:xfrm>
        </p:spPr>
        <p:txBody>
          <a:bodyPr vert="horz" lIns="91440" tIns="45720" rIns="91440" bIns="45720" numCol="1" rtlCol="0" anchor="t">
            <a:noAutofit/>
          </a:bodyPr>
          <a:lstStyle/>
          <a:p>
            <a:r>
              <a:rPr lang="en-NZ" sz="1300" err="1">
                <a:solidFill>
                  <a:srgbClr val="0E3F57"/>
                </a:solidFill>
              </a:rPr>
              <a:t>In_Out</a:t>
            </a:r>
            <a:r>
              <a:rPr lang="en-NZ" sz="1300">
                <a:solidFill>
                  <a:srgbClr val="0E3F57"/>
                </a:solidFill>
              </a:rPr>
              <a:t> tab:  </a:t>
            </a:r>
          </a:p>
          <a:p>
            <a:pPr marL="285750" indent="-285750">
              <a:buFont typeface="Arial" panose="020B0604020202020204" pitchFamily="34" charset="0"/>
              <a:buChar char="•"/>
            </a:pPr>
            <a:r>
              <a:rPr lang="en-NZ" sz="1300">
                <a:solidFill>
                  <a:srgbClr val="0E3F57"/>
                </a:solidFill>
                <a:latin typeface="Franklin Gothic Book" panose="020B0503020102020204" pitchFamily="34" charset="0"/>
              </a:rPr>
              <a:t>Applicants enter basic information about the project, plus the future carbon prices you use to evaluate projects to reduce fossil use</a:t>
            </a:r>
          </a:p>
          <a:p>
            <a:pPr marL="285750" indent="-285750">
              <a:buFont typeface="Arial" panose="020B0604020202020204" pitchFamily="34" charset="0"/>
              <a:buChar char="•"/>
            </a:pPr>
            <a:r>
              <a:rPr lang="en-NZ" sz="1300">
                <a:solidFill>
                  <a:srgbClr val="0E3F57"/>
                </a:solidFill>
                <a:latin typeface="Franklin Gothic Book" panose="020B0503020102020204" pitchFamily="34" charset="0"/>
              </a:rPr>
              <a:t>Also presents the results of financial performance and CO2 abatement cost calculations</a:t>
            </a:r>
          </a:p>
          <a:p>
            <a:r>
              <a:rPr lang="en-NZ" sz="1300">
                <a:solidFill>
                  <a:srgbClr val="0E3F57"/>
                </a:solidFill>
              </a:rPr>
              <a:t>Cashflow tab: </a:t>
            </a:r>
            <a:r>
              <a:rPr lang="en-NZ" sz="1300">
                <a:solidFill>
                  <a:srgbClr val="0E3F57"/>
                </a:solidFill>
                <a:latin typeface="Franklin Gothic Book" panose="020B0503020102020204" pitchFamily="34" charset="0"/>
              </a:rPr>
              <a:t>Where projections of costs and fuel consumption are entered</a:t>
            </a:r>
          </a:p>
          <a:p>
            <a:pPr marL="285750" indent="-285750">
              <a:buFont typeface="Arial" panose="020B0604020202020204" pitchFamily="34" charset="0"/>
              <a:buChar char="•"/>
            </a:pPr>
            <a:r>
              <a:rPr lang="en-NZ" sz="1300">
                <a:solidFill>
                  <a:srgbClr val="0E3F57"/>
                </a:solidFill>
                <a:latin typeface="Franklin Gothic Book" panose="020B0503020102020204" pitchFamily="34" charset="0"/>
              </a:rPr>
              <a:t>Information about </a:t>
            </a:r>
            <a:r>
              <a:rPr lang="en-NZ" sz="1300" u="sng">
                <a:solidFill>
                  <a:srgbClr val="0E3F57"/>
                </a:solidFill>
                <a:latin typeface="Franklin Gothic Book" panose="020B0503020102020204" pitchFamily="34" charset="0"/>
              </a:rPr>
              <a:t>two</a:t>
            </a:r>
            <a:r>
              <a:rPr lang="en-NZ" sz="1300">
                <a:solidFill>
                  <a:srgbClr val="0E3F57"/>
                </a:solidFill>
                <a:latin typeface="Franklin Gothic Book" panose="020B0503020102020204" pitchFamily="34" charset="0"/>
              </a:rPr>
              <a:t> possible futures required:</a:t>
            </a:r>
          </a:p>
          <a:p>
            <a:pPr marL="742950" lvl="1" indent="-285750">
              <a:buFont typeface="Arial" panose="020B0604020202020204" pitchFamily="34" charset="0"/>
              <a:buChar char="•"/>
            </a:pPr>
            <a:r>
              <a:rPr lang="en-NZ" sz="1300">
                <a:solidFill>
                  <a:srgbClr val="0E3F57"/>
                </a:solidFill>
                <a:latin typeface="Franklin Gothic Book" panose="020B0503020102020204" pitchFamily="34" charset="0"/>
              </a:rPr>
              <a:t>If the project goes ahead – the ‘Preferred Project’</a:t>
            </a:r>
          </a:p>
          <a:p>
            <a:pPr marL="742950" lvl="1" indent="-285750">
              <a:buFont typeface="Arial" panose="020B0604020202020204" pitchFamily="34" charset="0"/>
              <a:buChar char="•"/>
            </a:pPr>
            <a:r>
              <a:rPr lang="en-NZ" sz="1300">
                <a:solidFill>
                  <a:srgbClr val="0E3F57"/>
                </a:solidFill>
                <a:latin typeface="Franklin Gothic Book" panose="020B0503020102020204" pitchFamily="34" charset="0"/>
              </a:rPr>
              <a:t>If the project doesn’t go ahead – the ‘Base Case’</a:t>
            </a:r>
          </a:p>
          <a:p>
            <a:pPr marL="285750" indent="-285750">
              <a:buFont typeface="Arial" panose="020B0604020202020204" pitchFamily="34" charset="0"/>
              <a:buChar char="•"/>
            </a:pPr>
            <a:r>
              <a:rPr lang="en-NZ" sz="1300">
                <a:solidFill>
                  <a:srgbClr val="0E3F57"/>
                </a:solidFill>
                <a:latin typeface="Franklin Gothic Book" panose="020B0503020102020204" pitchFamily="34" charset="0"/>
              </a:rPr>
              <a:t>Cost projections can be entered with inflation (‘nominal’ i.e. what you would expect to actually pay) or without inflation (‘real’ i.e. what you expect to pay in future converted to today's dollars)</a:t>
            </a:r>
          </a:p>
          <a:p>
            <a:pPr marL="285750" indent="-285750">
              <a:buFont typeface="Arial" panose="020B0604020202020204" pitchFamily="34" charset="0"/>
              <a:buChar char="•"/>
            </a:pPr>
            <a:r>
              <a:rPr lang="en-NZ" sz="1300">
                <a:solidFill>
                  <a:srgbClr val="0E3F57"/>
                </a:solidFill>
                <a:latin typeface="Franklin Gothic Book" panose="020B0503020102020204" pitchFamily="34" charset="0"/>
              </a:rPr>
              <a:t>Only ‘cash costs’ must be entered.  </a:t>
            </a:r>
            <a:r>
              <a:rPr lang="en-NZ" sz="1300" err="1">
                <a:solidFill>
                  <a:srgbClr val="0E3F57"/>
                </a:solidFill>
                <a:latin typeface="Franklin Gothic Book" panose="020B0503020102020204" pitchFamily="34" charset="0"/>
              </a:rPr>
              <a:t>E.g</a:t>
            </a:r>
            <a:r>
              <a:rPr lang="en-NZ" sz="1300">
                <a:solidFill>
                  <a:srgbClr val="0E3F57"/>
                </a:solidFill>
                <a:latin typeface="Franklin Gothic Book" panose="020B0503020102020204" pitchFamily="34" charset="0"/>
              </a:rPr>
              <a:t>, depreciation should not be included in Opex, as it duplicates Capex. </a:t>
            </a:r>
          </a:p>
          <a:p>
            <a:pPr marL="285750" indent="-285750">
              <a:buFont typeface="Arial" panose="020B0604020202020204" pitchFamily="34" charset="0"/>
              <a:buChar char="•"/>
            </a:pPr>
            <a:r>
              <a:rPr lang="en-NZ" sz="1300">
                <a:solidFill>
                  <a:srgbClr val="0E3F57"/>
                </a:solidFill>
                <a:latin typeface="Franklin Gothic Book" panose="020B0503020102020204" pitchFamily="34" charset="0"/>
              </a:rPr>
              <a:t>Fuel-related </a:t>
            </a:r>
            <a:r>
              <a:rPr lang="en-NZ" sz="1300" err="1">
                <a:solidFill>
                  <a:srgbClr val="0E3F57"/>
                </a:solidFill>
                <a:latin typeface="Franklin Gothic Book" panose="020B0503020102020204" pitchFamily="34" charset="0"/>
              </a:rPr>
              <a:t>opex</a:t>
            </a:r>
            <a:r>
              <a:rPr lang="en-NZ" sz="1300">
                <a:solidFill>
                  <a:srgbClr val="0E3F57"/>
                </a:solidFill>
                <a:latin typeface="Franklin Gothic Book" panose="020B0503020102020204" pitchFamily="34" charset="0"/>
              </a:rPr>
              <a:t> costs are split out from other </a:t>
            </a:r>
            <a:r>
              <a:rPr lang="en-NZ" sz="1300" err="1">
                <a:solidFill>
                  <a:srgbClr val="0E3F57"/>
                </a:solidFill>
                <a:latin typeface="Franklin Gothic Book" panose="020B0503020102020204" pitchFamily="34" charset="0"/>
              </a:rPr>
              <a:t>opex</a:t>
            </a:r>
            <a:r>
              <a:rPr lang="en-NZ" sz="1300">
                <a:solidFill>
                  <a:srgbClr val="0E3F57"/>
                </a:solidFill>
                <a:latin typeface="Franklin Gothic Book" panose="020B0503020102020204" pitchFamily="34" charset="0"/>
              </a:rPr>
              <a:t> to enable EECA comparison of applicants’ fuel price assumptions. Fuel costs should be entered without carbon costs. </a:t>
            </a:r>
          </a:p>
          <a:p>
            <a:pPr marL="742950" lvl="1" indent="-285750">
              <a:buFont typeface="Arial" panose="020B0604020202020204" pitchFamily="34" charset="0"/>
              <a:buChar char="•"/>
            </a:pPr>
            <a:r>
              <a:rPr lang="en-NZ" sz="1300">
                <a:solidFill>
                  <a:srgbClr val="0E3F57"/>
                </a:solidFill>
                <a:latin typeface="Franklin Gothic Book" panose="020B0503020102020204" pitchFamily="34" charset="0"/>
              </a:rPr>
              <a:t>EECA will seek clarification of ‘unusual’ fuel price projections</a:t>
            </a:r>
          </a:p>
        </p:txBody>
      </p:sp>
      <p:sp>
        <p:nvSpPr>
          <p:cNvPr id="4" name="Title 1">
            <a:extLst>
              <a:ext uri="{FF2B5EF4-FFF2-40B4-BE49-F238E27FC236}">
                <a16:creationId xmlns:a16="http://schemas.microsoft.com/office/drawing/2014/main" id="{444A8268-2A09-133B-CC68-8A90F0C7A0CC}"/>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FAT structure – </a:t>
            </a:r>
            <a:r>
              <a:rPr lang="en-NZ">
                <a:solidFill>
                  <a:srgbClr val="0E3F57"/>
                </a:solidFill>
                <a:latin typeface="Sitka Banner Semibold" pitchFamily="2" charset="0"/>
              </a:rPr>
              <a:t>a walkthrough</a:t>
            </a:r>
            <a:endParaRPr lang="en-US">
              <a:solidFill>
                <a:srgbClr val="0E3F57"/>
              </a:solidFill>
              <a:latin typeface="Sitka Banner Semibold" pitchFamily="2" charset="0"/>
            </a:endParaRPr>
          </a:p>
        </p:txBody>
      </p:sp>
      <p:sp>
        <p:nvSpPr>
          <p:cNvPr id="7" name="Rounded Rectangle 6">
            <a:extLst>
              <a:ext uri="{FF2B5EF4-FFF2-40B4-BE49-F238E27FC236}">
                <a16:creationId xmlns:a16="http://schemas.microsoft.com/office/drawing/2014/main" id="{0981778A-6177-F170-E2DC-464D1F15132A}"/>
              </a:ext>
            </a:extLst>
          </p:cNvPr>
          <p:cNvSpPr/>
          <p:nvPr/>
        </p:nvSpPr>
        <p:spPr>
          <a:xfrm>
            <a:off x="2115428" y="5985884"/>
            <a:ext cx="8389541" cy="544243"/>
          </a:xfrm>
          <a:prstGeom prst="roundRect">
            <a:avLst>
              <a:gd name="adj" fmla="val 50000"/>
            </a:avLst>
          </a:prstGeom>
          <a:solidFill>
            <a:srgbClr val="41B496">
              <a:alpha val="1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6" name="TextBox 5">
            <a:extLst>
              <a:ext uri="{FF2B5EF4-FFF2-40B4-BE49-F238E27FC236}">
                <a16:creationId xmlns:a16="http://schemas.microsoft.com/office/drawing/2014/main" id="{A934FB71-93FE-A460-3A20-896838FB5DF5}"/>
              </a:ext>
            </a:extLst>
          </p:cNvPr>
          <p:cNvSpPr txBox="1"/>
          <p:nvPr/>
        </p:nvSpPr>
        <p:spPr>
          <a:xfrm>
            <a:off x="2273903" y="6119505"/>
            <a:ext cx="8135373" cy="276999"/>
          </a:xfrm>
          <a:prstGeom prst="rect">
            <a:avLst/>
          </a:prstGeom>
          <a:noFill/>
        </p:spPr>
        <p:txBody>
          <a:bodyPr wrap="square">
            <a:spAutoFit/>
          </a:bodyPr>
          <a:lstStyle/>
          <a:p>
            <a:pPr marL="0" lvl="1"/>
            <a:r>
              <a:rPr lang="en-NZ" sz="1200">
                <a:solidFill>
                  <a:srgbClr val="0E3F57"/>
                </a:solidFill>
                <a:latin typeface="Franklin Gothic Book" panose="020B0503020102020204" pitchFamily="34" charset="0"/>
              </a:rPr>
              <a:t>Our account managers are here to provide assistance with this, please reach out to </a:t>
            </a:r>
            <a:r>
              <a:rPr lang="en-NZ" sz="1200" err="1">
                <a:solidFill>
                  <a:srgbClr val="0E3F57"/>
                </a:solidFill>
                <a:latin typeface="Franklin Gothic Book" panose="020B0503020102020204" pitchFamily="34" charset="0"/>
              </a:rPr>
              <a:t>GIDIFund@eeca.govt.nz</a:t>
            </a:r>
            <a:r>
              <a:rPr lang="en-NZ" sz="1200">
                <a:solidFill>
                  <a:srgbClr val="0E3F57"/>
                </a:solidFill>
                <a:latin typeface="Franklin Gothic Book" panose="020B0503020102020204" pitchFamily="34" charset="0"/>
              </a:rPr>
              <a:t> with questions. </a:t>
            </a:r>
          </a:p>
        </p:txBody>
      </p:sp>
    </p:spTree>
    <p:extLst>
      <p:ext uri="{BB962C8B-B14F-4D97-AF65-F5344CB8AC3E}">
        <p14:creationId xmlns:p14="http://schemas.microsoft.com/office/powerpoint/2010/main" val="416169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4A8268-2A09-133B-CC68-8A90F0C7A0CC}"/>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FAT examples</a:t>
            </a:r>
            <a:endParaRPr lang="en-US">
              <a:solidFill>
                <a:srgbClr val="0E3F57"/>
              </a:solidFill>
              <a:latin typeface="Sitka Banner Semibold" pitchFamily="2" charset="0"/>
            </a:endParaRPr>
          </a:p>
        </p:txBody>
      </p:sp>
      <p:pic>
        <p:nvPicPr>
          <p:cNvPr id="1026" name="Picture 2">
            <a:extLst>
              <a:ext uri="{FF2B5EF4-FFF2-40B4-BE49-F238E27FC236}">
                <a16:creationId xmlns:a16="http://schemas.microsoft.com/office/drawing/2014/main" id="{95C945BC-66EC-573B-BEAA-0CA881E3DC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4522" y="1843349"/>
            <a:ext cx="8464489" cy="400630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AA2FC8-86EB-A642-24A3-C6C510A75C73}"/>
              </a:ext>
            </a:extLst>
          </p:cNvPr>
          <p:cNvSpPr txBox="1"/>
          <p:nvPr/>
        </p:nvSpPr>
        <p:spPr>
          <a:xfrm>
            <a:off x="720084" y="1334454"/>
            <a:ext cx="3122163" cy="369332"/>
          </a:xfrm>
          <a:prstGeom prst="rect">
            <a:avLst/>
          </a:prstGeom>
          <a:noFill/>
        </p:spPr>
        <p:txBody>
          <a:bodyPr wrap="square">
            <a:spAutoFit/>
          </a:bodyPr>
          <a:lstStyle/>
          <a:p>
            <a:r>
              <a:rPr lang="en-NZ">
                <a:solidFill>
                  <a:schemeClr val="accent1"/>
                </a:solidFill>
                <a:latin typeface="Franklin Gothic Medium" panose="020B0603020102020204" pitchFamily="34" charset="0"/>
                <a:ea typeface="KaiTi"/>
              </a:rPr>
              <a:t>Inputs in the In-Out tab</a:t>
            </a:r>
          </a:p>
        </p:txBody>
      </p:sp>
    </p:spTree>
    <p:extLst>
      <p:ext uri="{BB962C8B-B14F-4D97-AF65-F5344CB8AC3E}">
        <p14:creationId xmlns:p14="http://schemas.microsoft.com/office/powerpoint/2010/main" val="35941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4A8268-2A09-133B-CC68-8A90F0C7A0CC}"/>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FAT examples</a:t>
            </a:r>
            <a:endParaRPr lang="en-US">
              <a:solidFill>
                <a:srgbClr val="0E3F57"/>
              </a:solidFill>
              <a:latin typeface="Sitka Banner Semibold" pitchFamily="2" charset="0"/>
            </a:endParaRPr>
          </a:p>
        </p:txBody>
      </p:sp>
      <p:sp>
        <p:nvSpPr>
          <p:cNvPr id="2" name="TextBox 1">
            <a:extLst>
              <a:ext uri="{FF2B5EF4-FFF2-40B4-BE49-F238E27FC236}">
                <a16:creationId xmlns:a16="http://schemas.microsoft.com/office/drawing/2014/main" id="{5DAA2FC8-86EB-A642-24A3-C6C510A75C73}"/>
              </a:ext>
            </a:extLst>
          </p:cNvPr>
          <p:cNvSpPr txBox="1"/>
          <p:nvPr/>
        </p:nvSpPr>
        <p:spPr>
          <a:xfrm>
            <a:off x="720084" y="1334454"/>
            <a:ext cx="3122163" cy="369332"/>
          </a:xfrm>
          <a:prstGeom prst="rect">
            <a:avLst/>
          </a:prstGeom>
          <a:noFill/>
        </p:spPr>
        <p:txBody>
          <a:bodyPr wrap="square">
            <a:spAutoFit/>
          </a:bodyPr>
          <a:lstStyle/>
          <a:p>
            <a:r>
              <a:rPr lang="en-NZ">
                <a:solidFill>
                  <a:schemeClr val="accent1"/>
                </a:solidFill>
                <a:latin typeface="Franklin Gothic Medium" panose="020B0603020102020204" pitchFamily="34" charset="0"/>
                <a:ea typeface="KaiTi"/>
              </a:rPr>
              <a:t>Inputs in the cashflow tab</a:t>
            </a:r>
          </a:p>
        </p:txBody>
      </p:sp>
      <p:pic>
        <p:nvPicPr>
          <p:cNvPr id="3074" name="Picture 2">
            <a:extLst>
              <a:ext uri="{FF2B5EF4-FFF2-40B4-BE49-F238E27FC236}">
                <a16:creationId xmlns:a16="http://schemas.microsoft.com/office/drawing/2014/main" id="{74FD735A-3248-A1E7-A834-6210130CE5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8981" y="1010337"/>
            <a:ext cx="5153679" cy="506227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3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0C3D43-E4D5-2B39-E743-02D2B17C2FE2}"/>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Assessment and decision making</a:t>
            </a:r>
            <a:endParaRPr lang="en-US">
              <a:solidFill>
                <a:srgbClr val="0E3F57"/>
              </a:solidFill>
              <a:latin typeface="Sitka Banner Semibold" pitchFamily="2" charset="0"/>
            </a:endParaRPr>
          </a:p>
        </p:txBody>
      </p:sp>
      <p:sp>
        <p:nvSpPr>
          <p:cNvPr id="10" name="Rounded Rectangle 9">
            <a:extLst>
              <a:ext uri="{FF2B5EF4-FFF2-40B4-BE49-F238E27FC236}">
                <a16:creationId xmlns:a16="http://schemas.microsoft.com/office/drawing/2014/main" id="{3D807F6D-4700-606D-0921-4FB1832C9762}"/>
              </a:ext>
            </a:extLst>
          </p:cNvPr>
          <p:cNvSpPr/>
          <p:nvPr/>
        </p:nvSpPr>
        <p:spPr>
          <a:xfrm>
            <a:off x="776174" y="2594164"/>
            <a:ext cx="1382233" cy="2009553"/>
          </a:xfrm>
          <a:prstGeom prst="roundRect">
            <a:avLst>
              <a:gd name="adj" fmla="val 1923"/>
            </a:avLst>
          </a:prstGeom>
          <a:solidFill>
            <a:schemeClr val="accent1">
              <a:alpha val="266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BD531F1-B24A-0709-309D-4EEE518E9452}"/>
              </a:ext>
            </a:extLst>
          </p:cNvPr>
          <p:cNvSpPr/>
          <p:nvPr/>
        </p:nvSpPr>
        <p:spPr>
          <a:xfrm>
            <a:off x="2342704" y="2594164"/>
            <a:ext cx="1382233" cy="2009553"/>
          </a:xfrm>
          <a:prstGeom prst="roundRect">
            <a:avLst>
              <a:gd name="adj" fmla="val 1923"/>
            </a:avLst>
          </a:prstGeom>
          <a:solidFill>
            <a:schemeClr val="accent1">
              <a:alpha val="266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B0DF498-9D85-66BA-0BC6-65CDF13A125B}"/>
              </a:ext>
            </a:extLst>
          </p:cNvPr>
          <p:cNvSpPr/>
          <p:nvPr/>
        </p:nvSpPr>
        <p:spPr>
          <a:xfrm>
            <a:off x="3909234" y="2594164"/>
            <a:ext cx="1382233" cy="2009553"/>
          </a:xfrm>
          <a:prstGeom prst="roundRect">
            <a:avLst>
              <a:gd name="adj" fmla="val 1923"/>
            </a:avLst>
          </a:prstGeom>
          <a:solidFill>
            <a:schemeClr val="accent1">
              <a:alpha val="266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CEDB8E6-F8BB-DD9A-A656-5FBD6A12BEA8}"/>
              </a:ext>
            </a:extLst>
          </p:cNvPr>
          <p:cNvSpPr/>
          <p:nvPr/>
        </p:nvSpPr>
        <p:spPr>
          <a:xfrm>
            <a:off x="5475764" y="2594163"/>
            <a:ext cx="1382233" cy="2009553"/>
          </a:xfrm>
          <a:prstGeom prst="roundRect">
            <a:avLst>
              <a:gd name="adj" fmla="val 1923"/>
            </a:avLst>
          </a:prstGeom>
          <a:solidFill>
            <a:schemeClr val="accent1">
              <a:alpha val="266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77167A0-5843-1E3F-AFDD-74523B4684DB}"/>
              </a:ext>
            </a:extLst>
          </p:cNvPr>
          <p:cNvSpPr/>
          <p:nvPr/>
        </p:nvSpPr>
        <p:spPr>
          <a:xfrm>
            <a:off x="7042294" y="2594163"/>
            <a:ext cx="1382233" cy="2009553"/>
          </a:xfrm>
          <a:prstGeom prst="roundRect">
            <a:avLst>
              <a:gd name="adj" fmla="val 1923"/>
            </a:avLst>
          </a:prstGeom>
          <a:solidFill>
            <a:schemeClr val="accent1">
              <a:alpha val="266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8FB3B06C-97E0-CA4A-87E9-6460827EC0C0}"/>
              </a:ext>
            </a:extLst>
          </p:cNvPr>
          <p:cNvSpPr/>
          <p:nvPr/>
        </p:nvSpPr>
        <p:spPr>
          <a:xfrm>
            <a:off x="8608824" y="2615244"/>
            <a:ext cx="1382233" cy="2009553"/>
          </a:xfrm>
          <a:prstGeom prst="roundRect">
            <a:avLst>
              <a:gd name="adj" fmla="val 1923"/>
            </a:avLst>
          </a:prstGeom>
          <a:solidFill>
            <a:schemeClr val="accent1">
              <a:alpha val="266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4F90D44-C5F7-9C9E-6B9F-BE2C7F6D71AF}"/>
              </a:ext>
            </a:extLst>
          </p:cNvPr>
          <p:cNvSpPr txBox="1"/>
          <p:nvPr/>
        </p:nvSpPr>
        <p:spPr>
          <a:xfrm>
            <a:off x="724260" y="1614315"/>
            <a:ext cx="8123709" cy="369332"/>
          </a:xfrm>
          <a:prstGeom prst="rect">
            <a:avLst/>
          </a:prstGeom>
          <a:noFill/>
        </p:spPr>
        <p:txBody>
          <a:bodyPr wrap="square" lIns="91440" tIns="45720" rIns="91440" bIns="45720" anchor="t">
            <a:spAutoFit/>
          </a:bodyPr>
          <a:lstStyle/>
          <a:p>
            <a:pPr>
              <a:defRPr/>
            </a:pPr>
            <a:r>
              <a:rPr lang="en-NZ" sz="1800">
                <a:solidFill>
                  <a:schemeClr val="accent1"/>
                </a:solidFill>
                <a:effectLst/>
                <a:latin typeface="Franklin Gothic Medium"/>
              </a:rPr>
              <a:t>Process takes approx. 3 months from deadline to submit </a:t>
            </a:r>
            <a:r>
              <a:rPr lang="en-NZ">
                <a:solidFill>
                  <a:schemeClr val="accent1"/>
                </a:solidFill>
                <a:latin typeface="Franklin Gothic Medium"/>
              </a:rPr>
              <a:t>to notifying applicants</a:t>
            </a:r>
            <a:endParaRPr lang="en-NZ" sz="1800">
              <a:solidFill>
                <a:schemeClr val="accent1"/>
              </a:solidFill>
              <a:effectLst/>
              <a:latin typeface="Franklin Gothic Medium"/>
            </a:endParaRPr>
          </a:p>
        </p:txBody>
      </p:sp>
      <p:sp>
        <p:nvSpPr>
          <p:cNvPr id="32" name="TextBox 31">
            <a:extLst>
              <a:ext uri="{FF2B5EF4-FFF2-40B4-BE49-F238E27FC236}">
                <a16:creationId xmlns:a16="http://schemas.microsoft.com/office/drawing/2014/main" id="{5B21D2D0-0E0E-EBFE-16DD-2617361EB126}"/>
              </a:ext>
            </a:extLst>
          </p:cNvPr>
          <p:cNvSpPr txBox="1"/>
          <p:nvPr/>
        </p:nvSpPr>
        <p:spPr>
          <a:xfrm>
            <a:off x="763622" y="3195792"/>
            <a:ext cx="1394782" cy="1169551"/>
          </a:xfrm>
          <a:prstGeom prst="rect">
            <a:avLst/>
          </a:prstGeom>
          <a:noFill/>
        </p:spPr>
        <p:txBody>
          <a:bodyPr wrap="square">
            <a:spAutoFit/>
          </a:bodyPr>
          <a:lstStyle/>
          <a:p>
            <a:pPr marL="108000" lvl="0"/>
            <a:r>
              <a:rPr lang="en-NZ" sz="1400">
                <a:solidFill>
                  <a:srgbClr val="0E3F57"/>
                </a:solidFill>
                <a:latin typeface="Franklin Gothic Book" panose="020B0503020102020204" pitchFamily="34" charset="0"/>
              </a:rPr>
              <a:t>Applicant completes </a:t>
            </a:r>
          </a:p>
          <a:p>
            <a:pPr marL="108000" lvl="0"/>
            <a:r>
              <a:rPr lang="en-NZ" sz="1400">
                <a:solidFill>
                  <a:srgbClr val="0E3F57"/>
                </a:solidFill>
                <a:latin typeface="Franklin Gothic Book" panose="020B0503020102020204" pitchFamily="34" charset="0"/>
              </a:rPr>
              <a:t>the online Response Form</a:t>
            </a:r>
            <a:endParaRPr lang="en-GB" sz="1400">
              <a:solidFill>
                <a:srgbClr val="0E3F57"/>
              </a:solidFill>
              <a:latin typeface="Franklin Gothic Book" panose="020B0503020102020204" pitchFamily="34" charset="0"/>
            </a:endParaRPr>
          </a:p>
        </p:txBody>
      </p:sp>
      <p:sp>
        <p:nvSpPr>
          <p:cNvPr id="34" name="TextBox 33">
            <a:extLst>
              <a:ext uri="{FF2B5EF4-FFF2-40B4-BE49-F238E27FC236}">
                <a16:creationId xmlns:a16="http://schemas.microsoft.com/office/drawing/2014/main" id="{B3934485-6748-9190-7C0B-2945C288C8E9}"/>
              </a:ext>
            </a:extLst>
          </p:cNvPr>
          <p:cNvSpPr txBox="1"/>
          <p:nvPr/>
        </p:nvSpPr>
        <p:spPr>
          <a:xfrm>
            <a:off x="2342699" y="3205795"/>
            <a:ext cx="1382233" cy="523220"/>
          </a:xfrm>
          <a:prstGeom prst="rect">
            <a:avLst/>
          </a:prstGeom>
          <a:noFill/>
        </p:spPr>
        <p:txBody>
          <a:bodyPr wrap="square">
            <a:spAutoFit/>
          </a:bodyPr>
          <a:lstStyle/>
          <a:p>
            <a:pPr marL="108000" lvl="0"/>
            <a:r>
              <a:rPr lang="en-NZ" sz="1400">
                <a:solidFill>
                  <a:srgbClr val="0E3F57"/>
                </a:solidFill>
                <a:latin typeface="Franklin Gothic Book" panose="020B0503020102020204" pitchFamily="34" charset="0"/>
              </a:rPr>
              <a:t>EECA reviews proposals</a:t>
            </a:r>
            <a:endParaRPr lang="en-GB" sz="1400">
              <a:solidFill>
                <a:srgbClr val="0E3F57"/>
              </a:solidFill>
              <a:latin typeface="Franklin Gothic Book" panose="020B0503020102020204" pitchFamily="34" charset="0"/>
            </a:endParaRPr>
          </a:p>
        </p:txBody>
      </p:sp>
      <p:sp>
        <p:nvSpPr>
          <p:cNvPr id="35" name="TextBox 34">
            <a:extLst>
              <a:ext uri="{FF2B5EF4-FFF2-40B4-BE49-F238E27FC236}">
                <a16:creationId xmlns:a16="http://schemas.microsoft.com/office/drawing/2014/main" id="{B5C0B341-9567-1612-9945-C21E76366FA0}"/>
              </a:ext>
            </a:extLst>
          </p:cNvPr>
          <p:cNvSpPr txBox="1"/>
          <p:nvPr/>
        </p:nvSpPr>
        <p:spPr>
          <a:xfrm>
            <a:off x="3901738" y="3205795"/>
            <a:ext cx="1382233" cy="1169551"/>
          </a:xfrm>
          <a:prstGeom prst="rect">
            <a:avLst/>
          </a:prstGeom>
          <a:noFill/>
        </p:spPr>
        <p:txBody>
          <a:bodyPr wrap="square">
            <a:spAutoFit/>
          </a:bodyPr>
          <a:lstStyle/>
          <a:p>
            <a:pPr marL="108000" lvl="0"/>
            <a:r>
              <a:rPr lang="en-NZ" sz="1400">
                <a:solidFill>
                  <a:srgbClr val="0E3F57"/>
                </a:solidFill>
                <a:latin typeface="Franklin Gothic Book" panose="020B0503020102020204" pitchFamily="34" charset="0"/>
              </a:rPr>
              <a:t>Technical Advisory Group evaluates proposals</a:t>
            </a:r>
            <a:endParaRPr lang="en-GB" sz="1400">
              <a:solidFill>
                <a:srgbClr val="0E3F57"/>
              </a:solidFill>
              <a:latin typeface="Franklin Gothic Book" panose="020B0503020102020204" pitchFamily="34" charset="0"/>
            </a:endParaRPr>
          </a:p>
        </p:txBody>
      </p:sp>
      <p:sp>
        <p:nvSpPr>
          <p:cNvPr id="36" name="TextBox 35">
            <a:extLst>
              <a:ext uri="{FF2B5EF4-FFF2-40B4-BE49-F238E27FC236}">
                <a16:creationId xmlns:a16="http://schemas.microsoft.com/office/drawing/2014/main" id="{6A9C33C0-1C05-18DD-B7FC-EDA913D24924}"/>
              </a:ext>
            </a:extLst>
          </p:cNvPr>
          <p:cNvSpPr txBox="1"/>
          <p:nvPr/>
        </p:nvSpPr>
        <p:spPr>
          <a:xfrm>
            <a:off x="5460772" y="3205795"/>
            <a:ext cx="1382233" cy="1169551"/>
          </a:xfrm>
          <a:prstGeom prst="rect">
            <a:avLst/>
          </a:prstGeom>
          <a:noFill/>
        </p:spPr>
        <p:txBody>
          <a:bodyPr wrap="square" lIns="91440" tIns="45720" rIns="91440" bIns="45720" anchor="t">
            <a:spAutoFit/>
          </a:bodyPr>
          <a:lstStyle/>
          <a:p>
            <a:pPr marL="107950" lvl="0"/>
            <a:r>
              <a:rPr lang="en-NZ" sz="1400">
                <a:solidFill>
                  <a:srgbClr val="0E3F57"/>
                </a:solidFill>
                <a:latin typeface="Franklin Gothic Book"/>
              </a:rPr>
              <a:t>Assessment Panel makes funding recommendations</a:t>
            </a:r>
            <a:endParaRPr lang="en-GB" sz="1400">
              <a:solidFill>
                <a:srgbClr val="0E3F57"/>
              </a:solidFill>
              <a:latin typeface="Franklin Gothic Book"/>
            </a:endParaRPr>
          </a:p>
        </p:txBody>
      </p:sp>
      <p:sp>
        <p:nvSpPr>
          <p:cNvPr id="37" name="TextBox 36">
            <a:extLst>
              <a:ext uri="{FF2B5EF4-FFF2-40B4-BE49-F238E27FC236}">
                <a16:creationId xmlns:a16="http://schemas.microsoft.com/office/drawing/2014/main" id="{7D76C403-1576-6EDB-8C3E-9FC6177AF600}"/>
              </a:ext>
            </a:extLst>
          </p:cNvPr>
          <p:cNvSpPr txBox="1"/>
          <p:nvPr/>
        </p:nvSpPr>
        <p:spPr>
          <a:xfrm>
            <a:off x="7042289" y="3210998"/>
            <a:ext cx="1382233" cy="523220"/>
          </a:xfrm>
          <a:prstGeom prst="rect">
            <a:avLst/>
          </a:prstGeom>
          <a:noFill/>
        </p:spPr>
        <p:txBody>
          <a:bodyPr wrap="square">
            <a:spAutoFit/>
          </a:bodyPr>
          <a:lstStyle/>
          <a:p>
            <a:pPr marL="108000" lvl="0"/>
            <a:r>
              <a:rPr lang="en-NZ" sz="1400">
                <a:solidFill>
                  <a:srgbClr val="0E3F57"/>
                </a:solidFill>
                <a:latin typeface="Franklin Gothic Book" panose="020B0503020102020204" pitchFamily="34" charset="0"/>
              </a:rPr>
              <a:t>Approval process</a:t>
            </a:r>
            <a:endParaRPr lang="en-GB" sz="1400">
              <a:solidFill>
                <a:srgbClr val="0E3F57"/>
              </a:solidFill>
              <a:latin typeface="Franklin Gothic Book" panose="020B0503020102020204" pitchFamily="34" charset="0"/>
            </a:endParaRPr>
          </a:p>
        </p:txBody>
      </p:sp>
      <p:sp>
        <p:nvSpPr>
          <p:cNvPr id="38" name="TextBox 37">
            <a:extLst>
              <a:ext uri="{FF2B5EF4-FFF2-40B4-BE49-F238E27FC236}">
                <a16:creationId xmlns:a16="http://schemas.microsoft.com/office/drawing/2014/main" id="{758D924E-A726-E487-BB36-C9BA6B6168C6}"/>
              </a:ext>
            </a:extLst>
          </p:cNvPr>
          <p:cNvSpPr txBox="1"/>
          <p:nvPr/>
        </p:nvSpPr>
        <p:spPr>
          <a:xfrm>
            <a:off x="8608814" y="3205795"/>
            <a:ext cx="1382233" cy="738664"/>
          </a:xfrm>
          <a:prstGeom prst="rect">
            <a:avLst/>
          </a:prstGeom>
          <a:noFill/>
        </p:spPr>
        <p:txBody>
          <a:bodyPr wrap="square">
            <a:spAutoFit/>
          </a:bodyPr>
          <a:lstStyle/>
          <a:p>
            <a:pPr marL="108000" lvl="0"/>
            <a:r>
              <a:rPr lang="en-NZ" sz="1400">
                <a:solidFill>
                  <a:srgbClr val="0E3F57"/>
                </a:solidFill>
                <a:latin typeface="Franklin Gothic Book" panose="020B0503020102020204" pitchFamily="34" charset="0"/>
              </a:rPr>
              <a:t>Applicants notified of outcome</a:t>
            </a:r>
            <a:endParaRPr lang="en-GB" sz="1400">
              <a:solidFill>
                <a:srgbClr val="0E3F57"/>
              </a:solidFill>
              <a:latin typeface="Franklin Gothic Book" panose="020B0503020102020204" pitchFamily="34" charset="0"/>
            </a:endParaRPr>
          </a:p>
        </p:txBody>
      </p:sp>
      <p:sp>
        <p:nvSpPr>
          <p:cNvPr id="39" name="Oval 38">
            <a:extLst>
              <a:ext uri="{FF2B5EF4-FFF2-40B4-BE49-F238E27FC236}">
                <a16:creationId xmlns:a16="http://schemas.microsoft.com/office/drawing/2014/main" id="{DF4D3475-B1FF-E911-B9D3-9C3634422E01}"/>
              </a:ext>
            </a:extLst>
          </p:cNvPr>
          <p:cNvSpPr/>
          <p:nvPr/>
        </p:nvSpPr>
        <p:spPr>
          <a:xfrm>
            <a:off x="1229192" y="2348042"/>
            <a:ext cx="463642" cy="463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75665F4-8693-A8A0-5D64-2E19593958BB}"/>
              </a:ext>
            </a:extLst>
          </p:cNvPr>
          <p:cNvSpPr txBox="1"/>
          <p:nvPr/>
        </p:nvSpPr>
        <p:spPr>
          <a:xfrm>
            <a:off x="1303347" y="2381576"/>
            <a:ext cx="327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bg1"/>
                </a:solidFill>
                <a:effectLst/>
                <a:latin typeface="Franklin Gothic Medium" panose="020B0603020102020204" pitchFamily="34" charset="0"/>
              </a:rPr>
              <a:t>1</a:t>
            </a:r>
          </a:p>
        </p:txBody>
      </p:sp>
      <p:sp>
        <p:nvSpPr>
          <p:cNvPr id="40" name="Oval 39">
            <a:extLst>
              <a:ext uri="{FF2B5EF4-FFF2-40B4-BE49-F238E27FC236}">
                <a16:creationId xmlns:a16="http://schemas.microsoft.com/office/drawing/2014/main" id="{E974BFD9-93E6-8418-EAA8-2C69D93F2501}"/>
              </a:ext>
            </a:extLst>
          </p:cNvPr>
          <p:cNvSpPr/>
          <p:nvPr/>
        </p:nvSpPr>
        <p:spPr>
          <a:xfrm>
            <a:off x="2801999" y="2348042"/>
            <a:ext cx="463642" cy="463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8D8AAE7-2665-E9C6-BBD5-35F0E2B53B0E}"/>
              </a:ext>
            </a:extLst>
          </p:cNvPr>
          <p:cNvSpPr txBox="1"/>
          <p:nvPr/>
        </p:nvSpPr>
        <p:spPr>
          <a:xfrm>
            <a:off x="2876154" y="2381576"/>
            <a:ext cx="327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bg1"/>
                </a:solidFill>
                <a:effectLst/>
                <a:latin typeface="Franklin Gothic Medium" panose="020B0603020102020204" pitchFamily="34" charset="0"/>
              </a:rPr>
              <a:t>2</a:t>
            </a:r>
          </a:p>
        </p:txBody>
      </p:sp>
      <p:sp>
        <p:nvSpPr>
          <p:cNvPr id="42" name="Oval 41">
            <a:extLst>
              <a:ext uri="{FF2B5EF4-FFF2-40B4-BE49-F238E27FC236}">
                <a16:creationId xmlns:a16="http://schemas.microsoft.com/office/drawing/2014/main" id="{2812B0EA-54AA-7B25-CDDE-08F27D59FC5E}"/>
              </a:ext>
            </a:extLst>
          </p:cNvPr>
          <p:cNvSpPr/>
          <p:nvPr/>
        </p:nvSpPr>
        <p:spPr>
          <a:xfrm>
            <a:off x="4383520" y="2348042"/>
            <a:ext cx="463642" cy="463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3D35D41-A528-C8F5-CE3F-5033E6103722}"/>
              </a:ext>
            </a:extLst>
          </p:cNvPr>
          <p:cNvSpPr txBox="1"/>
          <p:nvPr/>
        </p:nvSpPr>
        <p:spPr>
          <a:xfrm>
            <a:off x="4457675" y="2381576"/>
            <a:ext cx="327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bg1"/>
                </a:solidFill>
                <a:effectLst/>
                <a:latin typeface="Franklin Gothic Medium" panose="020B0603020102020204" pitchFamily="34" charset="0"/>
              </a:rPr>
              <a:t>3</a:t>
            </a:r>
          </a:p>
        </p:txBody>
      </p:sp>
      <p:sp>
        <p:nvSpPr>
          <p:cNvPr id="44" name="Oval 43">
            <a:extLst>
              <a:ext uri="{FF2B5EF4-FFF2-40B4-BE49-F238E27FC236}">
                <a16:creationId xmlns:a16="http://schemas.microsoft.com/office/drawing/2014/main" id="{B563A9B5-852E-BD79-FC09-939E548D04F1}"/>
              </a:ext>
            </a:extLst>
          </p:cNvPr>
          <p:cNvSpPr/>
          <p:nvPr/>
        </p:nvSpPr>
        <p:spPr>
          <a:xfrm>
            <a:off x="5932886" y="2349786"/>
            <a:ext cx="463642" cy="463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0191286-1837-5546-CB62-E98404A24A6A}"/>
              </a:ext>
            </a:extLst>
          </p:cNvPr>
          <p:cNvSpPr txBox="1"/>
          <p:nvPr/>
        </p:nvSpPr>
        <p:spPr>
          <a:xfrm>
            <a:off x="6007041" y="2383320"/>
            <a:ext cx="327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bg1"/>
                </a:solidFill>
                <a:effectLst/>
                <a:latin typeface="Franklin Gothic Medium" panose="020B0603020102020204" pitchFamily="34" charset="0"/>
              </a:rPr>
              <a:t>4</a:t>
            </a:r>
          </a:p>
        </p:txBody>
      </p:sp>
      <p:sp>
        <p:nvSpPr>
          <p:cNvPr id="46" name="Oval 45">
            <a:extLst>
              <a:ext uri="{FF2B5EF4-FFF2-40B4-BE49-F238E27FC236}">
                <a16:creationId xmlns:a16="http://schemas.microsoft.com/office/drawing/2014/main" id="{63C5A13F-4FA0-7AD8-6C16-8D3BA3E7FAFD}"/>
              </a:ext>
            </a:extLst>
          </p:cNvPr>
          <p:cNvSpPr/>
          <p:nvPr/>
        </p:nvSpPr>
        <p:spPr>
          <a:xfrm>
            <a:off x="7499416" y="2362342"/>
            <a:ext cx="463642" cy="463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43CCDF7-23C5-6EFC-6C16-D7DD0ACCE07B}"/>
              </a:ext>
            </a:extLst>
          </p:cNvPr>
          <p:cNvSpPr txBox="1"/>
          <p:nvPr/>
        </p:nvSpPr>
        <p:spPr>
          <a:xfrm>
            <a:off x="7573571" y="2395876"/>
            <a:ext cx="327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bg1"/>
                </a:solidFill>
                <a:effectLst/>
                <a:latin typeface="Franklin Gothic Medium" panose="020B0603020102020204" pitchFamily="34" charset="0"/>
              </a:rPr>
              <a:t>5</a:t>
            </a:r>
          </a:p>
        </p:txBody>
      </p:sp>
      <p:sp>
        <p:nvSpPr>
          <p:cNvPr id="48" name="Oval 47">
            <a:extLst>
              <a:ext uri="{FF2B5EF4-FFF2-40B4-BE49-F238E27FC236}">
                <a16:creationId xmlns:a16="http://schemas.microsoft.com/office/drawing/2014/main" id="{D6107E5F-E298-2858-2BA4-EA6CAB850F24}"/>
              </a:ext>
            </a:extLst>
          </p:cNvPr>
          <p:cNvSpPr/>
          <p:nvPr/>
        </p:nvSpPr>
        <p:spPr>
          <a:xfrm>
            <a:off x="9063773" y="2364359"/>
            <a:ext cx="463642" cy="463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2099C33-5C67-D238-C6C9-2D3349633A24}"/>
              </a:ext>
            </a:extLst>
          </p:cNvPr>
          <p:cNvSpPr txBox="1"/>
          <p:nvPr/>
        </p:nvSpPr>
        <p:spPr>
          <a:xfrm>
            <a:off x="9137928" y="2397893"/>
            <a:ext cx="327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bg1"/>
                </a:solidFill>
                <a:effectLst/>
                <a:latin typeface="Franklin Gothic Medium" panose="020B0603020102020204" pitchFamily="34" charset="0"/>
              </a:rPr>
              <a:t>6</a:t>
            </a:r>
          </a:p>
        </p:txBody>
      </p:sp>
    </p:spTree>
    <p:extLst>
      <p:ext uri="{BB962C8B-B14F-4D97-AF65-F5344CB8AC3E}">
        <p14:creationId xmlns:p14="http://schemas.microsoft.com/office/powerpoint/2010/main" val="174148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7D75CA-A0A7-4120-A09A-2A08A372ECA0}"/>
              </a:ext>
            </a:extLst>
          </p:cNvPr>
          <p:cNvSpPr txBox="1"/>
          <p:nvPr/>
        </p:nvSpPr>
        <p:spPr>
          <a:xfrm>
            <a:off x="720084" y="1700403"/>
            <a:ext cx="3016174" cy="1384995"/>
          </a:xfrm>
          <a:prstGeom prst="rect">
            <a:avLst/>
          </a:prstGeom>
          <a:noFill/>
        </p:spPr>
        <p:txBody>
          <a:bodyPr wrap="square" rtlCol="0">
            <a:spAutoFit/>
          </a:bodyPr>
          <a:lstStyle/>
          <a:p>
            <a:r>
              <a:rPr lang="en-NZ" sz="1400">
                <a:solidFill>
                  <a:schemeClr val="tx2"/>
                </a:solidFill>
                <a:latin typeface="Franklin Gothic Book" panose="020B0503020102020204" pitchFamily="34" charset="0"/>
              </a:rPr>
              <a:t>The RFP (section 5) shows applicants how to self-score the quantitative criteria, which the FAT will also calculate – the Response Form asks you to insert these scores which will be verified by the TAG.</a:t>
            </a:r>
          </a:p>
        </p:txBody>
      </p:sp>
      <p:graphicFrame>
        <p:nvGraphicFramePr>
          <p:cNvPr id="4" name="Diagram 3">
            <a:extLst>
              <a:ext uri="{FF2B5EF4-FFF2-40B4-BE49-F238E27FC236}">
                <a16:creationId xmlns:a16="http://schemas.microsoft.com/office/drawing/2014/main" id="{32308E5D-52D7-4540-8885-1CF12B0943F8}"/>
              </a:ext>
            </a:extLst>
          </p:cNvPr>
          <p:cNvGraphicFramePr/>
          <p:nvPr>
            <p:extLst>
              <p:ext uri="{D42A27DB-BD31-4B8C-83A1-F6EECF244321}">
                <p14:modId xmlns:p14="http://schemas.microsoft.com/office/powerpoint/2010/main" val="2498013604"/>
              </p:ext>
            </p:extLst>
          </p:nvPr>
        </p:nvGraphicFramePr>
        <p:xfrm>
          <a:off x="3077497" y="604335"/>
          <a:ext cx="8457089" cy="5649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F835AC70-A927-1F34-3159-BF241A5654E9}"/>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Assessment criteria</a:t>
            </a:r>
            <a:endParaRPr lang="en-US">
              <a:solidFill>
                <a:srgbClr val="0E3F57"/>
              </a:solidFill>
              <a:latin typeface="Sitka Banner Semibold" pitchFamily="2" charset="0"/>
            </a:endParaRPr>
          </a:p>
        </p:txBody>
      </p:sp>
    </p:spTree>
    <p:extLst>
      <p:ext uri="{BB962C8B-B14F-4D97-AF65-F5344CB8AC3E}">
        <p14:creationId xmlns:p14="http://schemas.microsoft.com/office/powerpoint/2010/main" val="240529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B1ABE7-8B20-1AB3-165A-A28D6747DBD1}"/>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Important dates</a:t>
            </a:r>
            <a:endParaRPr lang="en-US">
              <a:solidFill>
                <a:srgbClr val="0E3F57"/>
              </a:solidFill>
              <a:latin typeface="Sitka Banner Semibold" pitchFamily="2" charset="0"/>
            </a:endParaRPr>
          </a:p>
        </p:txBody>
      </p:sp>
      <p:graphicFrame>
        <p:nvGraphicFramePr>
          <p:cNvPr id="5" name="Table 7">
            <a:extLst>
              <a:ext uri="{FF2B5EF4-FFF2-40B4-BE49-F238E27FC236}">
                <a16:creationId xmlns:a16="http://schemas.microsoft.com/office/drawing/2014/main" id="{CE333B6C-EFA4-6A8A-2E6E-63903E4D08F4}"/>
              </a:ext>
            </a:extLst>
          </p:cNvPr>
          <p:cNvGraphicFramePr>
            <a:graphicFrameLocks noGrp="1"/>
          </p:cNvGraphicFramePr>
          <p:nvPr>
            <p:extLst>
              <p:ext uri="{D42A27DB-BD31-4B8C-83A1-F6EECF244321}">
                <p14:modId xmlns:p14="http://schemas.microsoft.com/office/powerpoint/2010/main" val="4039974950"/>
              </p:ext>
            </p:extLst>
          </p:nvPr>
        </p:nvGraphicFramePr>
        <p:xfrm>
          <a:off x="793135" y="1683227"/>
          <a:ext cx="9088284" cy="3648240"/>
        </p:xfrm>
        <a:graphic>
          <a:graphicData uri="http://schemas.openxmlformats.org/drawingml/2006/table">
            <a:tbl>
              <a:tblPr firstRow="1" bandRow="1">
                <a:tableStyleId>{5C22544A-7EE6-4342-B048-85BDC9FD1C3A}</a:tableStyleId>
              </a:tblPr>
              <a:tblGrid>
                <a:gridCol w="4309807">
                  <a:extLst>
                    <a:ext uri="{9D8B030D-6E8A-4147-A177-3AD203B41FA5}">
                      <a16:colId xmlns:a16="http://schemas.microsoft.com/office/drawing/2014/main" val="2877846324"/>
                    </a:ext>
                  </a:extLst>
                </a:gridCol>
                <a:gridCol w="4778477">
                  <a:extLst>
                    <a:ext uri="{9D8B030D-6E8A-4147-A177-3AD203B41FA5}">
                      <a16:colId xmlns:a16="http://schemas.microsoft.com/office/drawing/2014/main" val="1895696232"/>
                    </a:ext>
                  </a:extLst>
                </a:gridCol>
              </a:tblGrid>
              <a:tr h="370840">
                <a:tc>
                  <a:txBody>
                    <a:bodyPr/>
                    <a:lstStyle/>
                    <a:p>
                      <a:r>
                        <a:rPr lang="en-US" sz="1400" b="0" i="0">
                          <a:latin typeface="Franklin Gothic Medium" panose="020B0603020102020204" pitchFamily="34" charset="0"/>
                        </a:rPr>
                        <a:t>Date</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a:latin typeface="Franklin Gothic Medium" panose="020B0603020102020204" pitchFamily="34" charset="0"/>
                        </a:rPr>
                        <a:t>Step</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4101950"/>
                  </a:ext>
                </a:extLst>
              </a:tr>
              <a:tr h="370840">
                <a:tc>
                  <a:txBody>
                    <a:bodyPr/>
                    <a:lstStyle/>
                    <a:p>
                      <a:r>
                        <a:rPr lang="en-US" sz="1400" b="0" i="0">
                          <a:solidFill>
                            <a:schemeClr val="tx2"/>
                          </a:solidFill>
                          <a:latin typeface="Franklin Gothic Book" panose="020B0503020102020204" pitchFamily="34" charset="0"/>
                        </a:rPr>
                        <a:t>Thursday, 10 Nov 2022</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tx2"/>
                          </a:solidFill>
                          <a:latin typeface="Franklin Gothic Book" panose="020B0503020102020204" pitchFamily="34" charset="0"/>
                        </a:rPr>
                        <a:t>RFP released and proposals open</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279579"/>
                  </a:ext>
                </a:extLst>
              </a:tr>
              <a:tr h="370840">
                <a:tc>
                  <a:txBody>
                    <a:bodyPr/>
                    <a:lstStyle/>
                    <a:p>
                      <a:r>
                        <a:rPr lang="en-US" sz="1400" b="0" i="0">
                          <a:solidFill>
                            <a:schemeClr val="tx2"/>
                          </a:solidFill>
                          <a:latin typeface="Franklin Gothic Book" panose="020B0503020102020204" pitchFamily="34" charset="0"/>
                        </a:rPr>
                        <a:t>11am, Monday 21 Nov 2022</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tx2"/>
                          </a:solidFill>
                          <a:latin typeface="Franklin Gothic Book" panose="020B0503020102020204" pitchFamily="34" charset="0"/>
                        </a:rPr>
                        <a:t>Applicant briefing session</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43383"/>
                  </a:ext>
                </a:extLst>
              </a:tr>
              <a:tr h="370840">
                <a:tc>
                  <a:txBody>
                    <a:bodyPr/>
                    <a:lstStyle/>
                    <a:p>
                      <a:r>
                        <a:rPr lang="en-US" sz="1400" b="0" i="0">
                          <a:solidFill>
                            <a:schemeClr val="tx2"/>
                          </a:solidFill>
                          <a:latin typeface="Franklin Gothic Book" panose="020B0503020102020204" pitchFamily="34" charset="0"/>
                        </a:rPr>
                        <a:t>5pm, Thursday 09 Feb 2023</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tx2"/>
                          </a:solidFill>
                          <a:latin typeface="Franklin Gothic Book" panose="020B0503020102020204" pitchFamily="34" charset="0"/>
                        </a:rPr>
                        <a:t>Applicants’ deadline for questions</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041002"/>
                  </a:ext>
                </a:extLst>
              </a:tr>
              <a:tr h="370840">
                <a:tc>
                  <a:txBody>
                    <a:bodyPr/>
                    <a:lstStyle/>
                    <a:p>
                      <a:r>
                        <a:rPr lang="en-US" sz="1400" b="0" i="0">
                          <a:solidFill>
                            <a:schemeClr val="tx2"/>
                          </a:solidFill>
                          <a:latin typeface="Franklin Gothic Book" panose="020B0503020102020204" pitchFamily="34" charset="0"/>
                        </a:rPr>
                        <a:t>5pm, Thursday 16 Feb 2023</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tx2"/>
                          </a:solidFill>
                          <a:latin typeface="Franklin Gothic Book" panose="020B0503020102020204" pitchFamily="34" charset="0"/>
                        </a:rPr>
                        <a:t>EECA deadline to answer applicants’ questions</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6897884"/>
                  </a:ext>
                </a:extLst>
              </a:tr>
              <a:tr h="370840">
                <a:tc>
                  <a:txBody>
                    <a:bodyPr/>
                    <a:lstStyle/>
                    <a:p>
                      <a:r>
                        <a:rPr lang="en-US" sz="1400" b="0" i="0">
                          <a:solidFill>
                            <a:schemeClr val="tx2"/>
                          </a:solidFill>
                          <a:latin typeface="Franklin Gothic Book"/>
                        </a:rPr>
                        <a:t>5pm, Thursday 02 March 2023</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tx2"/>
                          </a:solidFill>
                          <a:latin typeface="Franklin Gothic Book" panose="020B0503020102020204" pitchFamily="34" charset="0"/>
                        </a:rPr>
                        <a:t>Applicants’ deadline to submit proposals</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3957451"/>
                  </a:ext>
                </a:extLst>
              </a:tr>
              <a:tr h="378761">
                <a:tc>
                  <a:txBody>
                    <a:bodyPr/>
                    <a:lstStyle/>
                    <a:p>
                      <a:r>
                        <a:rPr lang="en-US" sz="1400" b="0" i="0">
                          <a:solidFill>
                            <a:schemeClr val="tx2"/>
                          </a:solidFill>
                          <a:latin typeface="Franklin Gothic Book" panose="020B0503020102020204" pitchFamily="34" charset="0"/>
                        </a:rPr>
                        <a:t>May 2023</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tx2"/>
                          </a:solidFill>
                          <a:latin typeface="Franklin Gothic Book" panose="020B0503020102020204" pitchFamily="34" charset="0"/>
                        </a:rPr>
                        <a:t>- TAG &amp; panel process</a:t>
                      </a:r>
                    </a:p>
                    <a:p>
                      <a:r>
                        <a:rPr lang="en-US" sz="1400" b="1" i="0">
                          <a:solidFill>
                            <a:schemeClr val="tx2"/>
                          </a:solidFill>
                          <a:latin typeface="Franklin Gothic Book" panose="020B0503020102020204" pitchFamily="34" charset="0"/>
                        </a:rPr>
                        <a:t>- Panel recommendations and approvals</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41083"/>
                  </a:ext>
                </a:extLst>
              </a:tr>
              <a:tr h="370840">
                <a:tc>
                  <a:txBody>
                    <a:bodyPr/>
                    <a:lstStyle/>
                    <a:p>
                      <a:r>
                        <a:rPr lang="en-US" sz="1400" b="0" i="0">
                          <a:solidFill>
                            <a:schemeClr val="tx2"/>
                          </a:solidFill>
                          <a:latin typeface="Franklin Gothic Book" panose="020B0503020102020204" pitchFamily="34" charset="0"/>
                        </a:rPr>
                        <a:t>Within 30 business days of final approvals confirmed</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tx2"/>
                          </a:solidFill>
                          <a:latin typeface="Franklin Gothic Book" panose="020B0503020102020204" pitchFamily="34" charset="0"/>
                        </a:rPr>
                        <a:t>Applicants notified of decisions</a:t>
                      </a:r>
                    </a:p>
                  </a:txBody>
                  <a:tcPr marL="144000" marR="72000" marT="108000" marB="1080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3502352"/>
                  </a:ext>
                </a:extLst>
              </a:tr>
            </a:tbl>
          </a:graphicData>
        </a:graphic>
      </p:graphicFrame>
    </p:spTree>
    <p:extLst>
      <p:ext uri="{BB962C8B-B14F-4D97-AF65-F5344CB8AC3E}">
        <p14:creationId xmlns:p14="http://schemas.microsoft.com/office/powerpoint/2010/main" val="33600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D3C1-C328-810F-E3C6-E76909E2C2FA}"/>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FAQs</a:t>
            </a:r>
            <a:endParaRPr lang="en-US">
              <a:solidFill>
                <a:srgbClr val="0E3F57"/>
              </a:solidFill>
              <a:latin typeface="Sitka Banner Semibold" pitchFamily="2" charset="0"/>
            </a:endParaRPr>
          </a:p>
        </p:txBody>
      </p:sp>
      <p:sp>
        <p:nvSpPr>
          <p:cNvPr id="3" name="TextBox 2">
            <a:extLst>
              <a:ext uri="{FF2B5EF4-FFF2-40B4-BE49-F238E27FC236}">
                <a16:creationId xmlns:a16="http://schemas.microsoft.com/office/drawing/2014/main" id="{1B5FB215-A489-E404-A6EC-3E392DE185F3}"/>
              </a:ext>
            </a:extLst>
          </p:cNvPr>
          <p:cNvSpPr txBox="1"/>
          <p:nvPr/>
        </p:nvSpPr>
        <p:spPr>
          <a:xfrm>
            <a:off x="720084" y="1981605"/>
            <a:ext cx="7696246" cy="25083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accent1"/>
                </a:solidFill>
                <a:effectLst/>
                <a:latin typeface="Franklin Gothic Medium" panose="020B0603020102020204" pitchFamily="34" charset="0"/>
              </a:rPr>
              <a:t>Is there any point in submitting my application early?</a:t>
            </a:r>
          </a:p>
          <a:p>
            <a:pPr>
              <a:spcBef>
                <a:spcPts val="1200"/>
              </a:spcBef>
              <a:defRPr/>
            </a:pPr>
            <a:r>
              <a:rPr lang="en-NZ" sz="1400">
                <a:solidFill>
                  <a:schemeClr val="tx2"/>
                </a:solidFill>
                <a:latin typeface="Franklin Gothic Book" panose="020B0503020102020204" pitchFamily="34" charset="0"/>
                <a:ea typeface="Calibri" panose="020F0502020204030204" pitchFamily="34" charset="0"/>
              </a:rPr>
              <a:t>Yes, EECA will start to process Response Forms for Round 5 once they are received but does not anticipate making any early decisions</a:t>
            </a:r>
            <a:r>
              <a:rPr lang="en-NZ" sz="1400">
                <a:solidFill>
                  <a:schemeClr val="tx2"/>
                </a:solidFill>
                <a:effectLst/>
                <a:latin typeface="Franklin Gothic Book" panose="020B0503020102020204" pitchFamily="34" charset="0"/>
                <a:ea typeface="Calibri" panose="020F0502020204030204" pitchFamily="34" charset="0"/>
              </a:rPr>
              <a:t>.</a:t>
            </a:r>
            <a:r>
              <a:rPr lang="en-NZ" sz="1400">
                <a:solidFill>
                  <a:schemeClr val="tx2"/>
                </a:solidFill>
                <a:latin typeface="Franklin Gothic Book" panose="020B0503020102020204" pitchFamily="34" charset="0"/>
                <a:ea typeface="Calibri" panose="020F0502020204030204" pitchFamily="34" charset="0"/>
              </a:rPr>
              <a:t> We acknowledge the demands on businesses and consultants at this time of year </a:t>
            </a:r>
            <a:r>
              <a:rPr lang="en-NZ" sz="1400">
                <a:solidFill>
                  <a:schemeClr val="tx2"/>
                </a:solidFill>
                <a:effectLst/>
                <a:latin typeface="Franklin Gothic Book" panose="020B0503020102020204" pitchFamily="34" charset="0"/>
                <a:ea typeface="Calibri" panose="020F0502020204030204" pitchFamily="34" charset="0"/>
              </a:rPr>
              <a:t>and </a:t>
            </a:r>
            <a:r>
              <a:rPr lang="en-NZ" sz="1400">
                <a:solidFill>
                  <a:schemeClr val="tx2"/>
                </a:solidFill>
                <a:latin typeface="Franklin Gothic Book" panose="020B0503020102020204" pitchFamily="34" charset="0"/>
                <a:ea typeface="Calibri" panose="020F0502020204030204" pitchFamily="34" charset="0"/>
              </a:rPr>
              <a:t>the RFP period enables </a:t>
            </a:r>
            <a:r>
              <a:rPr lang="en-NZ" sz="1400">
                <a:solidFill>
                  <a:schemeClr val="tx2"/>
                </a:solidFill>
                <a:effectLst/>
                <a:latin typeface="Franklin Gothic Book" panose="020B0503020102020204" pitchFamily="34" charset="0"/>
                <a:ea typeface="Calibri" panose="020F0502020204030204" pitchFamily="34" charset="0"/>
              </a:rPr>
              <a:t>you to </a:t>
            </a:r>
            <a:r>
              <a:rPr lang="en-NZ" sz="1400">
                <a:solidFill>
                  <a:schemeClr val="tx2"/>
                </a:solidFill>
                <a:latin typeface="Franklin Gothic Book" panose="020B0503020102020204" pitchFamily="34" charset="0"/>
                <a:ea typeface="Calibri" panose="020F0502020204030204" pitchFamily="34" charset="0"/>
              </a:rPr>
              <a:t>choose </a:t>
            </a:r>
            <a:r>
              <a:rPr lang="en-NZ" sz="1400">
                <a:solidFill>
                  <a:schemeClr val="tx2"/>
                </a:solidFill>
                <a:effectLst/>
                <a:latin typeface="Franklin Gothic Book" panose="020B0503020102020204" pitchFamily="34" charset="0"/>
                <a:ea typeface="Calibri" panose="020F0502020204030204" pitchFamily="34" charset="0"/>
              </a:rPr>
              <a:t>to </a:t>
            </a:r>
            <a:r>
              <a:rPr lang="en-NZ" sz="1400">
                <a:solidFill>
                  <a:schemeClr val="tx2"/>
                </a:solidFill>
                <a:latin typeface="Franklin Gothic Book" panose="020B0503020102020204" pitchFamily="34" charset="0"/>
                <a:ea typeface="Calibri" panose="020F0502020204030204" pitchFamily="34" charset="0"/>
              </a:rPr>
              <a:t>submit before or after the holiday season</a:t>
            </a:r>
            <a:r>
              <a:rPr lang="en-NZ" sz="1400">
                <a:solidFill>
                  <a:schemeClr val="tx2"/>
                </a:solidFill>
                <a:effectLst/>
                <a:latin typeface="Franklin Gothic Book" panose="020B0503020102020204" pitchFamily="34" charset="0"/>
                <a:ea typeface="Calibri" panose="020F0502020204030204" pitchFamily="34" charset="0"/>
              </a:rPr>
              <a:t>.</a:t>
            </a:r>
          </a:p>
          <a:p>
            <a:pPr>
              <a:spcBef>
                <a:spcPts val="1800"/>
              </a:spcBef>
            </a:pPr>
            <a:r>
              <a:rPr lang="en-NZ">
                <a:solidFill>
                  <a:schemeClr val="accent1"/>
                </a:solidFill>
                <a:latin typeface="Franklin Gothic Medium" panose="020B0603020102020204" pitchFamily="34" charset="0"/>
              </a:rPr>
              <a:t>Can applicants that were successful in previous GIDI rounds reapply?</a:t>
            </a:r>
          </a:p>
          <a:p>
            <a:endParaRPr lang="en-NZ" sz="1200">
              <a:solidFill>
                <a:schemeClr val="accent1"/>
              </a:solidFill>
              <a:latin typeface="Franklin Gothic Medium"/>
            </a:endParaRPr>
          </a:p>
          <a:p>
            <a:r>
              <a:rPr lang="en-NZ" sz="1400">
                <a:solidFill>
                  <a:schemeClr val="tx2"/>
                </a:solidFill>
                <a:latin typeface="Franklin Gothic Book" panose="020B0503020102020204" pitchFamily="34" charset="0"/>
              </a:rPr>
              <a:t>Yes, provided they continue to meet the Minimum Funding Conditions, and address the Proposal Requirements set out in the RFP. </a:t>
            </a:r>
          </a:p>
        </p:txBody>
      </p:sp>
      <p:sp>
        <p:nvSpPr>
          <p:cNvPr id="4" name="Rounded Rectangle 3">
            <a:extLst>
              <a:ext uri="{FF2B5EF4-FFF2-40B4-BE49-F238E27FC236}">
                <a16:creationId xmlns:a16="http://schemas.microsoft.com/office/drawing/2014/main" id="{186A6DAC-55A8-6E73-4300-EF8802A3E50C}"/>
              </a:ext>
            </a:extLst>
          </p:cNvPr>
          <p:cNvSpPr/>
          <p:nvPr/>
        </p:nvSpPr>
        <p:spPr>
          <a:xfrm>
            <a:off x="1318677" y="4989137"/>
            <a:ext cx="5317519" cy="544243"/>
          </a:xfrm>
          <a:prstGeom prst="roundRect">
            <a:avLst>
              <a:gd name="adj" fmla="val 50000"/>
            </a:avLst>
          </a:prstGeom>
          <a:solidFill>
            <a:srgbClr val="41B496">
              <a:alpha val="1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5" name="TextBox 4">
            <a:extLst>
              <a:ext uri="{FF2B5EF4-FFF2-40B4-BE49-F238E27FC236}">
                <a16:creationId xmlns:a16="http://schemas.microsoft.com/office/drawing/2014/main" id="{DEE72B1A-E9F1-CE5F-A1A0-C757627848EA}"/>
              </a:ext>
            </a:extLst>
          </p:cNvPr>
          <p:cNvSpPr txBox="1"/>
          <p:nvPr/>
        </p:nvSpPr>
        <p:spPr>
          <a:xfrm>
            <a:off x="1930032" y="5122758"/>
            <a:ext cx="4470189" cy="307777"/>
          </a:xfrm>
          <a:prstGeom prst="rect">
            <a:avLst/>
          </a:prstGeom>
          <a:noFill/>
        </p:spPr>
        <p:txBody>
          <a:bodyPr wrap="square">
            <a:spAutoFit/>
          </a:bodyPr>
          <a:lstStyle/>
          <a:p>
            <a:pPr marL="0" lvl="1"/>
            <a:r>
              <a:rPr lang="en-NZ" sz="1400">
                <a:solidFill>
                  <a:schemeClr val="tx2"/>
                </a:solidFill>
                <a:latin typeface="Franklin Gothic Medium" panose="020B0603020102020204" pitchFamily="34" charset="0"/>
              </a:rPr>
              <a:t>Please visit the </a:t>
            </a:r>
            <a:r>
              <a:rPr lang="en-NZ" sz="1400">
                <a:solidFill>
                  <a:schemeClr val="tx2"/>
                </a:solidFill>
                <a:latin typeface="Franklin Gothic Medium" panose="020B0603020102020204" pitchFamily="34" charset="0"/>
                <a:hlinkClick r:id="rId2"/>
              </a:rPr>
              <a:t>GIDI website </a:t>
            </a:r>
            <a:r>
              <a:rPr lang="en-NZ" sz="1400">
                <a:solidFill>
                  <a:schemeClr val="tx2"/>
                </a:solidFill>
                <a:latin typeface="Franklin Gothic Medium" panose="020B0603020102020204" pitchFamily="34" charset="0"/>
              </a:rPr>
              <a:t>for an extensive list of FAQs</a:t>
            </a:r>
          </a:p>
        </p:txBody>
      </p:sp>
      <p:pic>
        <p:nvPicPr>
          <p:cNvPr id="7" name="Graphic 6" descr="Magnifying glass outline">
            <a:extLst>
              <a:ext uri="{FF2B5EF4-FFF2-40B4-BE49-F238E27FC236}">
                <a16:creationId xmlns:a16="http://schemas.microsoft.com/office/drawing/2014/main" id="{C199478C-3C44-7A10-B183-10754EDAC2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318678" y="5018633"/>
            <a:ext cx="639694" cy="639694"/>
          </a:xfrm>
          <a:prstGeom prst="rect">
            <a:avLst/>
          </a:prstGeom>
        </p:spPr>
      </p:pic>
    </p:spTree>
    <p:extLst>
      <p:ext uri="{BB962C8B-B14F-4D97-AF65-F5344CB8AC3E}">
        <p14:creationId xmlns:p14="http://schemas.microsoft.com/office/powerpoint/2010/main" val="166996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6D69E318-2FBB-D84C-8B34-088EBBC50F62}"/>
              </a:ext>
            </a:extLst>
          </p:cNvPr>
          <p:cNvSpPr>
            <a:spLocks noGrp="1"/>
          </p:cNvSpPr>
          <p:nvPr>
            <p:ph idx="4294967295"/>
          </p:nvPr>
        </p:nvSpPr>
        <p:spPr>
          <a:xfrm>
            <a:off x="720084" y="1529093"/>
            <a:ext cx="6652130" cy="5084762"/>
          </a:xfrm>
        </p:spPr>
        <p:txBody>
          <a:bodyPr vert="horz" lIns="91440" tIns="45720" rIns="91440" bIns="45720" numCol="1" rtlCol="0" anchor="t">
            <a:noAutofit/>
          </a:bodyPr>
          <a:lstStyle/>
          <a:p>
            <a:pPr marL="342900" indent="-342900">
              <a:buFont typeface="+mj-lt"/>
              <a:buAutoNum type="arabicPeriod"/>
            </a:pPr>
            <a:r>
              <a:rPr lang="en-NZ" sz="1300">
                <a:solidFill>
                  <a:schemeClr val="tx2"/>
                </a:solidFill>
                <a:latin typeface="Franklin Gothic Book" panose="020B0503020102020204" pitchFamily="34" charset="0"/>
                <a:ea typeface="Source Sans Pro" panose="020B0503030403020204" pitchFamily="34" charset="0"/>
              </a:rPr>
              <a:t>Go to </a:t>
            </a:r>
            <a:r>
              <a:rPr lang="en-NZ" sz="1300" u="sng">
                <a:solidFill>
                  <a:schemeClr val="tx2"/>
                </a:solidFill>
                <a:latin typeface="Franklin Gothic Book" panose="020B0503020102020204" pitchFamily="34" charset="0"/>
                <a:ea typeface="Source Sans Pro" panose="020B0503030403020204" pitchFamily="34" charset="0"/>
              </a:rPr>
              <a:t>eeca.govt.nz/co-funding/industry-decarbonisation</a:t>
            </a:r>
            <a:r>
              <a:rPr lang="en-NZ" sz="1300">
                <a:solidFill>
                  <a:schemeClr val="tx2"/>
                </a:solidFill>
                <a:latin typeface="Franklin Gothic Book" panose="020B0503020102020204" pitchFamily="34" charset="0"/>
                <a:ea typeface="Source Sans Pro" panose="020B0503030403020204" pitchFamily="34" charset="0"/>
              </a:rPr>
              <a:t>:  Apply for GIDI co-funding</a:t>
            </a:r>
          </a:p>
          <a:p>
            <a:pPr marL="342900" lvl="0" indent="-342900" algn="l">
              <a:buAutoNum type="arabicPeriod"/>
            </a:pPr>
            <a:r>
              <a:rPr lang="en-NZ" sz="1300">
                <a:solidFill>
                  <a:schemeClr val="tx2"/>
                </a:solidFill>
                <a:effectLst/>
                <a:latin typeface="Franklin Gothic Book" panose="020B0503020102020204" pitchFamily="34" charset="0"/>
                <a:ea typeface="Source Sans Pro" panose="020B0503030403020204" pitchFamily="34" charset="0"/>
              </a:rPr>
              <a:t>Read the RFP in full, pay close attention to the Investment Principles</a:t>
            </a:r>
            <a:r>
              <a:rPr lang="en-NZ" sz="1300">
                <a:solidFill>
                  <a:schemeClr val="tx2"/>
                </a:solidFill>
                <a:latin typeface="Franklin Gothic Book" panose="020B0503020102020204" pitchFamily="34" charset="0"/>
                <a:ea typeface="Source Sans Pro" panose="020B0503030403020204" pitchFamily="34" charset="0"/>
              </a:rPr>
              <a:t> &amp;</a:t>
            </a:r>
            <a:r>
              <a:rPr lang="en-NZ" sz="1300">
                <a:solidFill>
                  <a:schemeClr val="tx2"/>
                </a:solidFill>
                <a:effectLst/>
                <a:latin typeface="Franklin Gothic Book" panose="020B0503020102020204" pitchFamily="34" charset="0"/>
                <a:ea typeface="Source Sans Pro" panose="020B0503030403020204" pitchFamily="34" charset="0"/>
              </a:rPr>
              <a:t> make sure your Proposal meets the Minimum Funding Conditions and that you can respond to the </a:t>
            </a:r>
            <a:r>
              <a:rPr lang="en-NZ" sz="1300">
                <a:solidFill>
                  <a:schemeClr val="tx2"/>
                </a:solidFill>
                <a:latin typeface="Franklin Gothic Book" panose="020B0503020102020204" pitchFamily="34" charset="0"/>
                <a:ea typeface="Source Sans Pro" panose="020B0503030403020204" pitchFamily="34" charset="0"/>
              </a:rPr>
              <a:t>Proposal Requirements.</a:t>
            </a:r>
            <a:endParaRPr lang="en-NZ" sz="1300">
              <a:solidFill>
                <a:schemeClr val="tx2"/>
              </a:solidFill>
              <a:latin typeface="Franklin Gothic Book" panose="020B0503020102020204" pitchFamily="34" charset="0"/>
            </a:endParaRPr>
          </a:p>
          <a:p>
            <a:pPr marL="342900" indent="-342900">
              <a:buAutoNum type="arabicPeriod"/>
            </a:pPr>
            <a:endParaRPr lang="en-NZ" sz="1300">
              <a:solidFill>
                <a:schemeClr val="tx2"/>
              </a:solidFill>
              <a:effectLst/>
              <a:latin typeface="Franklin Gothic Book" panose="020B0503020102020204" pitchFamily="34" charset="0"/>
              <a:ea typeface="Source Sans Pro" panose="020B0503030403020204" pitchFamily="34" charset="0"/>
            </a:endParaRPr>
          </a:p>
          <a:p>
            <a:pPr marL="342900" indent="-342900">
              <a:buAutoNum type="arabicPeriod"/>
            </a:pPr>
            <a:r>
              <a:rPr lang="en-NZ" sz="1300">
                <a:solidFill>
                  <a:schemeClr val="tx2"/>
                </a:solidFill>
                <a:latin typeface="Franklin Gothic Book" panose="020B0503020102020204" pitchFamily="34" charset="0"/>
                <a:ea typeface="Source Sans Pro" panose="020B0503030403020204" pitchFamily="34" charset="0"/>
              </a:rPr>
              <a:t>Click </a:t>
            </a:r>
          </a:p>
          <a:p>
            <a:pPr marL="342900" indent="-342900">
              <a:buAutoNum type="arabicPeriod"/>
            </a:pPr>
            <a:endParaRPr lang="en-NZ" sz="1300">
              <a:solidFill>
                <a:schemeClr val="tx2"/>
              </a:solidFill>
              <a:latin typeface="Franklin Gothic Book" panose="020B0503020102020204" pitchFamily="34" charset="0"/>
              <a:ea typeface="Source Sans Pro" panose="020B0503030403020204" pitchFamily="34" charset="0"/>
            </a:endParaRPr>
          </a:p>
          <a:p>
            <a:pPr marL="342900" indent="-342900">
              <a:buAutoNum type="arabicPeriod"/>
            </a:pPr>
            <a:r>
              <a:rPr lang="en-NZ" sz="1300">
                <a:solidFill>
                  <a:schemeClr val="tx2"/>
                </a:solidFill>
                <a:latin typeface="Franklin Gothic Book" panose="020B0503020102020204" pitchFamily="34" charset="0"/>
                <a:ea typeface="Source Sans Pro" panose="020B0503030403020204" pitchFamily="34" charset="0"/>
              </a:rPr>
              <a:t>Fill</a:t>
            </a:r>
            <a:r>
              <a:rPr lang="en-NZ" sz="1300">
                <a:solidFill>
                  <a:schemeClr val="tx2"/>
                </a:solidFill>
                <a:effectLst/>
                <a:latin typeface="Franklin Gothic Book" panose="020B0503020102020204" pitchFamily="34" charset="0"/>
                <a:ea typeface="Source Sans Pro" panose="020B0503030403020204" pitchFamily="34" charset="0"/>
              </a:rPr>
              <a:t> in the online Response Form, remember to have your business case/feasibility study, your project plan, and the EECA supplied Financial Assessment Template ready so these can be uploaded with the Response Form.</a:t>
            </a:r>
            <a:r>
              <a:rPr lang="en-NZ" sz="1300">
                <a:solidFill>
                  <a:schemeClr val="tx2"/>
                </a:solidFill>
                <a:latin typeface="Franklin Gothic Book" panose="020B0503020102020204" pitchFamily="34" charset="0"/>
                <a:ea typeface="Source Sans Pro" panose="020B0503030403020204" pitchFamily="34" charset="0"/>
              </a:rPr>
              <a:t> </a:t>
            </a:r>
          </a:p>
          <a:p>
            <a:pPr marL="342900" indent="-342900">
              <a:buAutoNum type="arabicPeriod"/>
            </a:pPr>
            <a:r>
              <a:rPr lang="en-NZ" sz="1300">
                <a:solidFill>
                  <a:schemeClr val="tx2"/>
                </a:solidFill>
                <a:latin typeface="Franklin Gothic Book" panose="020B0503020102020204" pitchFamily="34" charset="0"/>
                <a:ea typeface="Source Sans Pro" panose="020B0503030403020204" pitchFamily="34" charset="0"/>
              </a:rPr>
              <a:t>Contact </a:t>
            </a:r>
            <a:r>
              <a:rPr lang="en-NZ" sz="1300">
                <a:solidFill>
                  <a:schemeClr val="tx2"/>
                </a:solidFill>
                <a:latin typeface="Franklin Gothic Book" panose="020B0503020102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GIDIFund@eeca.govt.nz</a:t>
            </a:r>
            <a:r>
              <a:rPr lang="en-NZ" sz="1300">
                <a:solidFill>
                  <a:schemeClr val="tx2"/>
                </a:solidFill>
                <a:latin typeface="Franklin Gothic Book" panose="020B0503020102020204" pitchFamily="34" charset="0"/>
                <a:ea typeface="Source Sans Pro" panose="020B0503030403020204" pitchFamily="34" charset="0"/>
              </a:rPr>
              <a:t> with any questions.</a:t>
            </a:r>
          </a:p>
          <a:p>
            <a:pPr marL="342900" indent="-342900">
              <a:buFont typeface="Sitka Display Semibold"/>
              <a:buAutoNum type="arabicPeriod"/>
            </a:pPr>
            <a:r>
              <a:rPr lang="en-NZ" sz="1300">
                <a:solidFill>
                  <a:schemeClr val="tx2"/>
                </a:solidFill>
                <a:effectLst/>
                <a:latin typeface="Franklin Gothic Book" panose="020B0503020102020204" pitchFamily="34" charset="0"/>
                <a:ea typeface="Source Sans Pro" panose="020B0503030403020204" pitchFamily="34" charset="0"/>
              </a:rPr>
              <a:t>Submit your Response Form by 5pm, 02 March 2023.</a:t>
            </a:r>
          </a:p>
        </p:txBody>
      </p:sp>
      <p:sp>
        <p:nvSpPr>
          <p:cNvPr id="4" name="Rectangle: Rounded Corners 3">
            <a:extLst>
              <a:ext uri="{FF2B5EF4-FFF2-40B4-BE49-F238E27FC236}">
                <a16:creationId xmlns:a16="http://schemas.microsoft.com/office/drawing/2014/main" id="{348253D1-34A3-2BE4-3B0E-28EED1B79FD5}"/>
              </a:ext>
            </a:extLst>
          </p:cNvPr>
          <p:cNvSpPr/>
          <p:nvPr/>
        </p:nvSpPr>
        <p:spPr>
          <a:xfrm>
            <a:off x="1828672" y="2902057"/>
            <a:ext cx="1618184" cy="52694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a:solidFill>
                  <a:schemeClr val="bg1"/>
                </a:solidFill>
              </a:rPr>
              <a:t>APPLY NOW</a:t>
            </a:r>
            <a:endParaRPr lang="en-NZ"/>
          </a:p>
        </p:txBody>
      </p:sp>
      <p:sp>
        <p:nvSpPr>
          <p:cNvPr id="8" name="Title 1">
            <a:extLst>
              <a:ext uri="{FF2B5EF4-FFF2-40B4-BE49-F238E27FC236}">
                <a16:creationId xmlns:a16="http://schemas.microsoft.com/office/drawing/2014/main" id="{E404680B-7C48-BAFE-3351-3FF00FBE9DCA}"/>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Ready to apply?</a:t>
            </a:r>
            <a:endParaRPr lang="en-US">
              <a:solidFill>
                <a:srgbClr val="0E3F57"/>
              </a:solidFill>
              <a:latin typeface="Sitka Banner Semibold" pitchFamily="2" charset="0"/>
            </a:endParaRPr>
          </a:p>
        </p:txBody>
      </p:sp>
      <p:sp>
        <p:nvSpPr>
          <p:cNvPr id="9" name="Rounded Rectangle 8">
            <a:extLst>
              <a:ext uri="{FF2B5EF4-FFF2-40B4-BE49-F238E27FC236}">
                <a16:creationId xmlns:a16="http://schemas.microsoft.com/office/drawing/2014/main" id="{C762E59D-CE43-2A69-7414-CB44E3B2408A}"/>
              </a:ext>
            </a:extLst>
          </p:cNvPr>
          <p:cNvSpPr/>
          <p:nvPr/>
        </p:nvSpPr>
        <p:spPr>
          <a:xfrm>
            <a:off x="6931611" y="5318264"/>
            <a:ext cx="4345989" cy="808306"/>
          </a:xfrm>
          <a:prstGeom prst="roundRect">
            <a:avLst>
              <a:gd name="adj" fmla="val 50000"/>
            </a:avLst>
          </a:prstGeom>
          <a:solidFill>
            <a:srgbClr val="41B496">
              <a:alpha val="1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10" name="TextBox 9">
            <a:extLst>
              <a:ext uri="{FF2B5EF4-FFF2-40B4-BE49-F238E27FC236}">
                <a16:creationId xmlns:a16="http://schemas.microsoft.com/office/drawing/2014/main" id="{98B69BE9-DC43-7D6A-DCD1-87415A137213}"/>
              </a:ext>
            </a:extLst>
          </p:cNvPr>
          <p:cNvSpPr txBox="1"/>
          <p:nvPr/>
        </p:nvSpPr>
        <p:spPr>
          <a:xfrm>
            <a:off x="7168196" y="5460807"/>
            <a:ext cx="3864077" cy="523220"/>
          </a:xfrm>
          <a:prstGeom prst="rect">
            <a:avLst/>
          </a:prstGeom>
          <a:noFill/>
        </p:spPr>
        <p:txBody>
          <a:bodyPr wrap="square">
            <a:spAutoFit/>
          </a:bodyPr>
          <a:lstStyle/>
          <a:p>
            <a:r>
              <a:rPr lang="en-NZ" sz="1400" i="1">
                <a:solidFill>
                  <a:schemeClr val="accent6"/>
                </a:solidFill>
                <a:latin typeface="Franklin Gothic Book" panose="020B0503020102020204" pitchFamily="34" charset="0"/>
              </a:rPr>
              <a:t>“…helping businesses move over to cleaner, more affordable, more efficient choices…”</a:t>
            </a:r>
          </a:p>
        </p:txBody>
      </p:sp>
      <p:pic>
        <p:nvPicPr>
          <p:cNvPr id="6" name="Picture 5" descr="A picture containing text, screenshot, monitor, computer&#10;&#10;Description automatically generated">
            <a:extLst>
              <a:ext uri="{FF2B5EF4-FFF2-40B4-BE49-F238E27FC236}">
                <a16:creationId xmlns:a16="http://schemas.microsoft.com/office/drawing/2014/main" id="{786EEA89-ADCA-4C08-A7E2-0A324F24C5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30" b="96944" l="5417" r="94896">
                        <a14:foregroundMark x1="16719" y1="5000" x2="16719" y2="5000"/>
                        <a14:foregroundMark x1="21875" y1="4722" x2="22083" y2="4722"/>
                        <a14:foregroundMark x1="23750" y1="6204" x2="26563" y2="5463"/>
                        <a14:foregroundMark x1="27604" y1="5556" x2="78646" y2="6204"/>
                        <a14:foregroundMark x1="78646" y1="6204" x2="85000" y2="5093"/>
                        <a14:foregroundMark x1="22344" y1="5833" x2="14010" y2="6389"/>
                        <a14:foregroundMark x1="13542" y1="6759" x2="13854" y2="94074"/>
                        <a14:foregroundMark x1="9531" y1="94444" x2="9531" y2="94444"/>
                        <a14:foregroundMark x1="4427" y1="93426" x2="9219" y2="93426"/>
                        <a14:foregroundMark x1="9219" y1="93426" x2="15208" y2="94630"/>
                        <a14:foregroundMark x1="5417" y1="93611" x2="5417" y2="93611"/>
                        <a14:foregroundMark x1="14479" y1="95370" x2="18542" y2="91944"/>
                        <a14:foregroundMark x1="18542" y1="91944" x2="26042" y2="92685"/>
                        <a14:foregroundMark x1="26042" y1="92685" x2="30938" y2="91852"/>
                        <a14:foregroundMark x1="30938" y1="91852" x2="37448" y2="93889"/>
                        <a14:foregroundMark x1="37448" y1="93889" x2="59010" y2="91019"/>
                        <a14:foregroundMark x1="59010" y1="91019" x2="69115" y2="93148"/>
                        <a14:foregroundMark x1="69115" y1="93148" x2="73698" y2="93056"/>
                        <a14:foregroundMark x1="73698" y1="93056" x2="86406" y2="94259"/>
                        <a14:foregroundMark x1="86406" y1="94259" x2="94896" y2="93241"/>
                        <a14:foregroundMark x1="66875" y1="90093" x2="85521" y2="88704"/>
                        <a14:foregroundMark x1="85833" y1="86389" x2="86458" y2="7222"/>
                        <a14:foregroundMark x1="79635" y1="94630" x2="17083" y2="94815"/>
                        <a14:foregroundMark x1="17083" y1="94815" x2="16406" y2="95093"/>
                        <a14:foregroundMark x1="26198" y1="96389" x2="26198" y2="96389"/>
                        <a14:foregroundMark x1="28125" y1="96667" x2="28125" y2="96667"/>
                        <a14:foregroundMark x1="51875" y1="96574" x2="51875" y2="96574"/>
                        <a14:foregroundMark x1="53958" y1="96759" x2="53958" y2="96759"/>
                        <a14:foregroundMark x1="58594" y1="96389" x2="58594" y2="96389"/>
                        <a14:foregroundMark x1="55313" y1="96667" x2="55313" y2="96667"/>
                        <a14:foregroundMark x1="55833" y1="96944" x2="55833" y2="96944"/>
                        <a14:foregroundMark x1="56927" y1="96944" x2="56927" y2="96944"/>
                        <a14:foregroundMark x1="54375" y1="57778" x2="57396" y2="57963"/>
                      </a14:backgroundRemoval>
                    </a14:imgEffect>
                  </a14:imgLayer>
                </a14:imgProps>
              </a:ext>
            </a:extLst>
          </a:blip>
          <a:stretch>
            <a:fillRect/>
          </a:stretch>
        </p:blipFill>
        <p:spPr>
          <a:xfrm>
            <a:off x="7372215" y="1847005"/>
            <a:ext cx="5731126" cy="3223759"/>
          </a:xfrm>
          <a:prstGeom prst="rect">
            <a:avLst/>
          </a:prstGeom>
        </p:spPr>
      </p:pic>
    </p:spTree>
    <p:extLst>
      <p:ext uri="{BB962C8B-B14F-4D97-AF65-F5344CB8AC3E}">
        <p14:creationId xmlns:p14="http://schemas.microsoft.com/office/powerpoint/2010/main" val="270569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animEffect transition="in" filter="fade">
                                      <p:cBhvr>
                                        <p:cTn id="17" dur="500"/>
                                        <p:tgtEl>
                                          <p:spTgt spid="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5" end="5"/>
                                            </p:txEl>
                                          </p:spTgt>
                                        </p:tgtEl>
                                        <p:attrNameLst>
                                          <p:attrName>style.visibility</p:attrName>
                                        </p:attrNameLst>
                                      </p:cBhvr>
                                      <p:to>
                                        <p:strVal val="visible"/>
                                      </p:to>
                                    </p:set>
                                    <p:animEffect transition="in" filter="fade">
                                      <p:cBhvr>
                                        <p:cTn id="22" dur="500"/>
                                        <p:tgtEl>
                                          <p:spTgt spid="2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animEffect transition="in" filter="fade">
                                      <p:cBhvr>
                                        <p:cTn id="27" dur="500"/>
                                        <p:tgtEl>
                                          <p:spTgt spid="2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fade">
                                      <p:cBhvr>
                                        <p:cTn id="32"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897228-D1CB-4931-B0F3-522C2B4A5C3A}"/>
              </a:ext>
            </a:extLst>
          </p:cNvPr>
          <p:cNvSpPr txBox="1"/>
          <p:nvPr/>
        </p:nvSpPr>
        <p:spPr>
          <a:xfrm>
            <a:off x="720084" y="2257975"/>
            <a:ext cx="6426151" cy="3831818"/>
          </a:xfrm>
          <a:prstGeom prst="rect">
            <a:avLst/>
          </a:prstGeom>
          <a:noFill/>
        </p:spPr>
        <p:txBody>
          <a:bodyPr wrap="square" lIns="91440" tIns="45720" rIns="91440" bIns="45720" rtlCol="0" anchor="t">
            <a:spAutoFit/>
          </a:bodyPr>
          <a:lstStyle/>
          <a:p>
            <a:pPr marL="285750" indent="-285750">
              <a:spcBef>
                <a:spcPts val="1800"/>
              </a:spcBef>
              <a:buFont typeface="Arial"/>
              <a:buChar char="•"/>
            </a:pPr>
            <a:r>
              <a:rPr lang="en-NZ" sz="1400">
                <a:solidFill>
                  <a:schemeClr val="tx2"/>
                </a:solidFill>
                <a:latin typeface="Franklin Gothic Book" panose="020B0503020102020204" pitchFamily="34" charset="0"/>
              </a:rPr>
              <a:t>It’s long – get in early and familiarise yourself with how it works.</a:t>
            </a:r>
          </a:p>
          <a:p>
            <a:pPr marL="285750" indent="-285750">
              <a:spcBef>
                <a:spcPts val="1800"/>
              </a:spcBef>
              <a:buFont typeface="Arial"/>
              <a:buChar char="•"/>
            </a:pPr>
            <a:r>
              <a:rPr lang="en-NZ" sz="1400">
                <a:solidFill>
                  <a:schemeClr val="tx2"/>
                </a:solidFill>
                <a:latin typeface="Franklin Gothic Book" panose="020B0503020102020204" pitchFamily="34" charset="0"/>
                <a:ea typeface="Source Sans Pro" panose="020B0503030403020204" pitchFamily="34" charset="0"/>
              </a:rPr>
              <a:t>We have made a Word version of the Response Form available on the Welcome page for reference and drafting with your team.</a:t>
            </a:r>
          </a:p>
          <a:p>
            <a:pPr marL="285750" indent="-285750">
              <a:spcBef>
                <a:spcPts val="1800"/>
              </a:spcBef>
              <a:buFont typeface="Arial"/>
              <a:buChar char="•"/>
            </a:pPr>
            <a:r>
              <a:rPr lang="en-NZ" sz="1400">
                <a:solidFill>
                  <a:schemeClr val="tx2"/>
                </a:solidFill>
                <a:latin typeface="Franklin Gothic Book" panose="020B0503020102020204" pitchFamily="34" charset="0"/>
              </a:rPr>
              <a:t>Choose a “Response Form Owner” – someone to own the application process on your side.</a:t>
            </a:r>
          </a:p>
          <a:p>
            <a:pPr marL="285750" indent="-285750">
              <a:spcBef>
                <a:spcPts val="1800"/>
              </a:spcBef>
              <a:buFont typeface="Arial"/>
              <a:buChar char="•"/>
            </a:pPr>
            <a:r>
              <a:rPr lang="en-NZ" sz="1400">
                <a:solidFill>
                  <a:schemeClr val="tx2"/>
                </a:solidFill>
                <a:latin typeface="Franklin Gothic Book" panose="020B0503020102020204" pitchFamily="34" charset="0"/>
              </a:rPr>
              <a:t>Save as you go – when you click ‘save’ you will receive a unique link. Use this link to access your form from then on. The form saves every time you navigate between pages.</a:t>
            </a:r>
          </a:p>
          <a:p>
            <a:pPr marL="285750" indent="-285750">
              <a:spcBef>
                <a:spcPts val="1800"/>
              </a:spcBef>
              <a:buFont typeface="Arial"/>
              <a:buChar char="•"/>
            </a:pPr>
            <a:r>
              <a:rPr lang="en-NZ" sz="1400">
                <a:solidFill>
                  <a:schemeClr val="tx2"/>
                </a:solidFill>
                <a:latin typeface="Franklin Gothic Book" panose="020B0503020102020204" pitchFamily="34" charset="0"/>
              </a:rPr>
              <a:t>One at a time – if multiple people go in at the same time you risk overwriting each other’s work.</a:t>
            </a:r>
          </a:p>
          <a:p>
            <a:pPr marL="285750" indent="-285750">
              <a:spcBef>
                <a:spcPts val="1800"/>
              </a:spcBef>
              <a:buFont typeface="Arial"/>
              <a:buChar char="•"/>
            </a:pPr>
            <a:r>
              <a:rPr lang="en-NZ" sz="1400">
                <a:solidFill>
                  <a:schemeClr val="tx2"/>
                </a:solidFill>
                <a:latin typeface="Franklin Gothic Book" panose="020B0503020102020204" pitchFamily="34" charset="0"/>
              </a:rPr>
              <a:t>If you accidentally close the browser tab, pushing Ctrl-Shift-T will reopen it. </a:t>
            </a:r>
          </a:p>
          <a:p>
            <a:pPr marL="914400" lvl="1" indent="-457200">
              <a:buFont typeface="Arial" panose="020B0604020202020204" pitchFamily="34" charset="0"/>
              <a:buChar char="•"/>
            </a:pPr>
            <a:endParaRPr lang="en-NZ" sz="1400">
              <a:solidFill>
                <a:schemeClr val="tx2"/>
              </a:solidFill>
              <a:latin typeface="Franklin Gothic Book" panose="020B0503020102020204" pitchFamily="34" charset="0"/>
            </a:endParaRPr>
          </a:p>
        </p:txBody>
      </p:sp>
      <p:sp>
        <p:nvSpPr>
          <p:cNvPr id="3" name="Title 1">
            <a:extLst>
              <a:ext uri="{FF2B5EF4-FFF2-40B4-BE49-F238E27FC236}">
                <a16:creationId xmlns:a16="http://schemas.microsoft.com/office/drawing/2014/main" id="{F043EB54-57B4-32C0-CE99-682E6A2589F8}"/>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Tips for using the online response form</a:t>
            </a:r>
            <a:endParaRPr lang="en-US">
              <a:solidFill>
                <a:srgbClr val="0E3F57"/>
              </a:solidFill>
              <a:latin typeface="Sitka Banner Semibold" pitchFamily="2" charset="0"/>
            </a:endParaRPr>
          </a:p>
        </p:txBody>
      </p:sp>
      <p:sp>
        <p:nvSpPr>
          <p:cNvPr id="10" name="TextBox 9">
            <a:extLst>
              <a:ext uri="{FF2B5EF4-FFF2-40B4-BE49-F238E27FC236}">
                <a16:creationId xmlns:a16="http://schemas.microsoft.com/office/drawing/2014/main" id="{01FB2B19-C136-D600-170C-16B803BF3A5B}"/>
              </a:ext>
            </a:extLst>
          </p:cNvPr>
          <p:cNvSpPr txBox="1"/>
          <p:nvPr/>
        </p:nvSpPr>
        <p:spPr>
          <a:xfrm>
            <a:off x="696382" y="1614315"/>
            <a:ext cx="8221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accent1"/>
                </a:solidFill>
                <a:effectLst/>
                <a:latin typeface="Franklin Gothic Medium" panose="020B0603020102020204" pitchFamily="34" charset="0"/>
              </a:rPr>
              <a:t>Pay close attention to the ‘tips for using this online form’ on the welcome page</a:t>
            </a:r>
          </a:p>
        </p:txBody>
      </p:sp>
      <p:pic>
        <p:nvPicPr>
          <p:cNvPr id="11" name="Picture 10" descr="A picture containing text, electronics, screenshot, display&#10;&#10;Description automatically generated">
            <a:extLst>
              <a:ext uri="{FF2B5EF4-FFF2-40B4-BE49-F238E27FC236}">
                <a16:creationId xmlns:a16="http://schemas.microsoft.com/office/drawing/2014/main" id="{34459173-1F7F-44AF-B481-F4770C531E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30" b="94630" l="4219" r="94896">
                        <a14:foregroundMark x1="16823" y1="16296" x2="36927" y2="5370"/>
                        <a14:foregroundMark x1="36927" y1="5370" x2="45729" y2="5278"/>
                        <a14:foregroundMark x1="45729" y1="5278" x2="77708" y2="8611"/>
                        <a14:foregroundMark x1="77708" y1="8611" x2="83906" y2="20648"/>
                        <a14:foregroundMark x1="83906" y1="20648" x2="85052" y2="37407"/>
                        <a14:foregroundMark x1="73333" y1="5556" x2="82500" y2="5000"/>
                        <a14:foregroundMark x1="82500" y1="5000" x2="84688" y2="5370"/>
                        <a14:foregroundMark x1="33594" y1="5370" x2="20521" y2="4722"/>
                        <a14:foregroundMark x1="20521" y1="4722" x2="14063" y2="11204"/>
                        <a14:foregroundMark x1="14063" y1="11204" x2="14063" y2="15463"/>
                        <a14:foregroundMark x1="13646" y1="38056" x2="13177" y2="93519"/>
                        <a14:foregroundMark x1="15313" y1="92130" x2="15313" y2="92130"/>
                        <a14:foregroundMark x1="14792" y1="91667" x2="35417" y2="93241"/>
                        <a14:foregroundMark x1="35417" y1="93241" x2="46615" y2="91759"/>
                        <a14:foregroundMark x1="46615" y1="91759" x2="62448" y2="92037"/>
                        <a14:foregroundMark x1="62448" y1="92037" x2="85625" y2="91111"/>
                        <a14:foregroundMark x1="85625" y1="91111" x2="86198" y2="7593"/>
                        <a14:foregroundMark x1="15313" y1="93889" x2="4219" y2="93519"/>
                        <a14:foregroundMark x1="84792" y1="92778" x2="94896" y2="93889"/>
                        <a14:foregroundMark x1="82813" y1="94352" x2="16042" y2="94630"/>
                        <a14:backgroundMark x1="6198" y1="15185" x2="6198" y2="15185"/>
                        <a14:backgroundMark x1="5729" y1="10463" x2="6094" y2="82685"/>
                        <a14:backgroundMark x1="12031" y1="7778" x2="7500" y2="79167"/>
                        <a14:backgroundMark x1="7500" y1="79167" x2="2604" y2="94630"/>
                        <a14:backgroundMark x1="2604" y1="94630" x2="14479" y2="99352"/>
                        <a14:backgroundMark x1="14479" y1="99352" x2="97708" y2="97222"/>
                        <a14:backgroundMark x1="92950" y1="92308" x2="90625" y2="89907"/>
                        <a14:backgroundMark x1="97708" y1="97222" x2="94781" y2="94199"/>
                        <a14:backgroundMark x1="90625" y1="89907" x2="88073" y2="69815"/>
                        <a14:backgroundMark x1="88073" y1="69815" x2="90938" y2="14444"/>
                        <a14:backgroundMark x1="90938" y1="14444" x2="89010" y2="1389"/>
                        <a14:backgroundMark x1="89010" y1="1389" x2="12188" y2="2500"/>
                        <a14:backgroundMark x1="12188" y1="2500" x2="11250" y2="10093"/>
                        <a14:backgroundMark x1="6354" y1="4444" x2="6406" y2="84167"/>
                        <a14:backgroundMark x1="6406" y1="84167" x2="6094" y2="84722"/>
                        <a14:backgroundMark x1="6615" y1="35833" x2="5208" y2="5370"/>
                      </a14:backgroundRemoval>
                    </a14:imgEffect>
                  </a14:imgLayer>
                </a14:imgProps>
              </a:ext>
            </a:extLst>
          </a:blip>
          <a:stretch>
            <a:fillRect/>
          </a:stretch>
        </p:blipFill>
        <p:spPr>
          <a:xfrm>
            <a:off x="7146235" y="2196193"/>
            <a:ext cx="6589486" cy="3706586"/>
          </a:xfrm>
          <a:prstGeom prst="rect">
            <a:avLst/>
          </a:prstGeom>
        </p:spPr>
      </p:pic>
    </p:spTree>
    <p:extLst>
      <p:ext uri="{BB962C8B-B14F-4D97-AF65-F5344CB8AC3E}">
        <p14:creationId xmlns:p14="http://schemas.microsoft.com/office/powerpoint/2010/main" val="21091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8EF2D2-5B99-B688-62E7-662E1DA55EC2}"/>
              </a:ext>
            </a:extLst>
          </p:cNvPr>
          <p:cNvSpPr txBox="1">
            <a:spLocks/>
          </p:cNvSpPr>
          <p:nvPr/>
        </p:nvSpPr>
        <p:spPr>
          <a:xfrm>
            <a:off x="3188265" y="2801120"/>
            <a:ext cx="581547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sz="4400" b="1">
                <a:solidFill>
                  <a:schemeClr val="bg1"/>
                </a:solidFill>
                <a:latin typeface="Sitka Banner Semibold" pitchFamily="2" charset="0"/>
              </a:rPr>
              <a:t>Questions from the floor</a:t>
            </a:r>
            <a:endParaRPr lang="en-US" sz="4400">
              <a:solidFill>
                <a:schemeClr val="bg1"/>
              </a:solidFill>
              <a:latin typeface="Sitka Banner Semibold" pitchFamily="2" charset="0"/>
            </a:endParaRPr>
          </a:p>
        </p:txBody>
      </p:sp>
    </p:spTree>
    <p:extLst>
      <p:ext uri="{BB962C8B-B14F-4D97-AF65-F5344CB8AC3E}">
        <p14:creationId xmlns:p14="http://schemas.microsoft.com/office/powerpoint/2010/main" val="22678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91FE-030E-5B47-B47C-44AB6DC2CDEC}"/>
              </a:ext>
            </a:extLst>
          </p:cNvPr>
          <p:cNvSpPr>
            <a:spLocks noGrp="1"/>
          </p:cNvSpPr>
          <p:nvPr>
            <p:ph type="ctrTitle" idx="4294967295"/>
          </p:nvPr>
        </p:nvSpPr>
        <p:spPr>
          <a:xfrm>
            <a:off x="720084" y="674146"/>
            <a:ext cx="8801417" cy="808306"/>
          </a:xfrm>
        </p:spPr>
        <p:txBody>
          <a:bodyPr/>
          <a:lstStyle/>
          <a:p>
            <a:r>
              <a:rPr lang="en-NZ" b="1">
                <a:solidFill>
                  <a:srgbClr val="0E3F57"/>
                </a:solidFill>
                <a:latin typeface="Sitka Banner Semibold" pitchFamily="2" charset="0"/>
              </a:rPr>
              <a:t>An Opportunity to Decarbonise - Welcome</a:t>
            </a:r>
            <a:endParaRPr lang="en-US" b="1">
              <a:solidFill>
                <a:srgbClr val="0E3F57"/>
              </a:solidFill>
              <a:latin typeface="Sitka Banner Semibold" pitchFamily="2" charset="0"/>
            </a:endParaRPr>
          </a:p>
        </p:txBody>
      </p:sp>
      <p:sp>
        <p:nvSpPr>
          <p:cNvPr id="6" name="Subtitle 5">
            <a:extLst>
              <a:ext uri="{FF2B5EF4-FFF2-40B4-BE49-F238E27FC236}">
                <a16:creationId xmlns:a16="http://schemas.microsoft.com/office/drawing/2014/main" id="{1ABFA160-BDCB-44E6-B237-AF7AFE78C34F}"/>
              </a:ext>
            </a:extLst>
          </p:cNvPr>
          <p:cNvSpPr>
            <a:spLocks noGrp="1"/>
          </p:cNvSpPr>
          <p:nvPr>
            <p:ph type="subTitle" idx="4294967295"/>
          </p:nvPr>
        </p:nvSpPr>
        <p:spPr>
          <a:xfrm>
            <a:off x="687927" y="2099163"/>
            <a:ext cx="8163178" cy="3463954"/>
          </a:xfrm>
        </p:spPr>
        <p:txBody>
          <a:bodyPr/>
          <a:lstStyle/>
          <a:p>
            <a:pPr marL="457200" indent="-457200">
              <a:spcBef>
                <a:spcPts val="800"/>
              </a:spcBef>
              <a:buFont typeface="+mj-lt"/>
              <a:buAutoNum type="arabicPeriod"/>
            </a:pPr>
            <a:r>
              <a:rPr lang="en-US">
                <a:solidFill>
                  <a:srgbClr val="0E3F57"/>
                </a:solidFill>
                <a:latin typeface="Franklin Gothic Book" panose="020B0503020102020204" pitchFamily="34" charset="0"/>
              </a:rPr>
              <a:t>Emissions abatement is our north star</a:t>
            </a:r>
          </a:p>
          <a:p>
            <a:pPr marL="457200" indent="-457200">
              <a:spcBef>
                <a:spcPts val="800"/>
              </a:spcBef>
              <a:buFont typeface="+mj-lt"/>
              <a:buAutoNum type="arabicPeriod"/>
            </a:pPr>
            <a:r>
              <a:rPr lang="en-US">
                <a:solidFill>
                  <a:srgbClr val="0E3F57"/>
                </a:solidFill>
                <a:latin typeface="Franklin Gothic Book" panose="020B0503020102020204" pitchFamily="34" charset="0"/>
              </a:rPr>
              <a:t>Energy efficiency first</a:t>
            </a:r>
          </a:p>
          <a:p>
            <a:pPr marL="457200" indent="-457200">
              <a:spcBef>
                <a:spcPts val="800"/>
              </a:spcBef>
              <a:buFont typeface="+mj-lt"/>
              <a:buAutoNum type="arabicPeriod"/>
            </a:pPr>
            <a:r>
              <a:rPr lang="en-US">
                <a:solidFill>
                  <a:srgbClr val="0E3F57"/>
                </a:solidFill>
                <a:latin typeface="Franklin Gothic Book" panose="020B0503020102020204" pitchFamily="34" charset="0"/>
              </a:rPr>
              <a:t>Supporting Medium to Large business</a:t>
            </a:r>
          </a:p>
          <a:p>
            <a:pPr marL="457200" indent="-457200">
              <a:spcBef>
                <a:spcPts val="800"/>
              </a:spcBef>
              <a:buFont typeface="+mj-lt"/>
              <a:buAutoNum type="arabicPeriod"/>
            </a:pPr>
            <a:r>
              <a:rPr lang="en-US">
                <a:solidFill>
                  <a:srgbClr val="0E3F57"/>
                </a:solidFill>
                <a:latin typeface="Franklin Gothic Book" panose="020B0503020102020204" pitchFamily="34" charset="0"/>
              </a:rPr>
              <a:t>Public good funding to bridge the gap</a:t>
            </a:r>
          </a:p>
          <a:p>
            <a:pPr marL="457200" indent="-457200">
              <a:spcBef>
                <a:spcPts val="800"/>
              </a:spcBef>
              <a:buFont typeface="+mj-lt"/>
              <a:buAutoNum type="arabicPeriod"/>
            </a:pPr>
            <a:r>
              <a:rPr lang="en-US">
                <a:solidFill>
                  <a:srgbClr val="0E3F57"/>
                </a:solidFill>
                <a:latin typeface="Franklin Gothic Book" panose="020B0503020102020204" pitchFamily="34" charset="0"/>
              </a:rPr>
              <a:t>Ensure your financials are robust</a:t>
            </a:r>
          </a:p>
          <a:p>
            <a:pPr marL="457200" indent="-457200">
              <a:spcBef>
                <a:spcPts val="800"/>
              </a:spcBef>
              <a:buFont typeface="+mj-lt"/>
              <a:buAutoNum type="arabicPeriod"/>
            </a:pPr>
            <a:r>
              <a:rPr lang="en-US">
                <a:solidFill>
                  <a:srgbClr val="0E3F57"/>
                </a:solidFill>
                <a:latin typeface="Franklin Gothic Book" panose="020B0503020102020204" pitchFamily="34" charset="0"/>
              </a:rPr>
              <a:t>Focus on process heat</a:t>
            </a:r>
          </a:p>
          <a:p>
            <a:pPr marL="457200" indent="-457200">
              <a:spcBef>
                <a:spcPts val="800"/>
              </a:spcBef>
              <a:buFont typeface="+mj-lt"/>
              <a:buAutoNum type="arabicPeriod"/>
            </a:pPr>
            <a:r>
              <a:rPr lang="en-US">
                <a:solidFill>
                  <a:srgbClr val="0E3F57"/>
                </a:solidFill>
                <a:latin typeface="Franklin Gothic Book" panose="020B0503020102020204" pitchFamily="34" charset="0"/>
              </a:rPr>
              <a:t>Aiming for a record-breaking round!</a:t>
            </a:r>
          </a:p>
        </p:txBody>
      </p:sp>
      <p:sp>
        <p:nvSpPr>
          <p:cNvPr id="3" name="Rounded Rectangle 2">
            <a:extLst>
              <a:ext uri="{FF2B5EF4-FFF2-40B4-BE49-F238E27FC236}">
                <a16:creationId xmlns:a16="http://schemas.microsoft.com/office/drawing/2014/main" id="{8CA94EC2-0D83-FB3B-DE42-57E51D6F1275}"/>
              </a:ext>
            </a:extLst>
          </p:cNvPr>
          <p:cNvSpPr/>
          <p:nvPr/>
        </p:nvSpPr>
        <p:spPr>
          <a:xfrm>
            <a:off x="5801712" y="5431011"/>
            <a:ext cx="5298908" cy="544243"/>
          </a:xfrm>
          <a:prstGeom prst="roundRect">
            <a:avLst>
              <a:gd name="adj" fmla="val 50000"/>
            </a:avLst>
          </a:prstGeom>
          <a:solidFill>
            <a:srgbClr val="41B496">
              <a:alpha val="1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7" name="TextBox 6">
            <a:extLst>
              <a:ext uri="{FF2B5EF4-FFF2-40B4-BE49-F238E27FC236}">
                <a16:creationId xmlns:a16="http://schemas.microsoft.com/office/drawing/2014/main" id="{5AAE03F6-408D-4D82-AFD4-840C9C262049}"/>
              </a:ext>
            </a:extLst>
          </p:cNvPr>
          <p:cNvSpPr txBox="1"/>
          <p:nvPr/>
        </p:nvSpPr>
        <p:spPr>
          <a:xfrm>
            <a:off x="5979709" y="5564632"/>
            <a:ext cx="4934097" cy="276999"/>
          </a:xfrm>
          <a:prstGeom prst="rect">
            <a:avLst/>
          </a:prstGeom>
          <a:noFill/>
        </p:spPr>
        <p:txBody>
          <a:bodyPr wrap="square">
            <a:spAutoFit/>
          </a:bodyPr>
          <a:lstStyle/>
          <a:p>
            <a:r>
              <a:rPr lang="en-NZ" sz="1200" i="1">
                <a:solidFill>
                  <a:srgbClr val="0E3F57"/>
                </a:solidFill>
                <a:latin typeface="Franklin Gothic Book" panose="020B0503020102020204" pitchFamily="34" charset="0"/>
              </a:rPr>
              <a:t>“…an ambitious package to help slash emissions in the energy sectors…”</a:t>
            </a:r>
          </a:p>
        </p:txBody>
      </p:sp>
    </p:spTree>
    <p:extLst>
      <p:ext uri="{BB962C8B-B14F-4D97-AF65-F5344CB8AC3E}">
        <p14:creationId xmlns:p14="http://schemas.microsoft.com/office/powerpoint/2010/main" val="11586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4FCD9F4-9DE4-019E-10FF-8F3C7D01BC59}"/>
              </a:ext>
            </a:extLst>
          </p:cNvPr>
          <p:cNvSpPr/>
          <p:nvPr/>
        </p:nvSpPr>
        <p:spPr>
          <a:xfrm>
            <a:off x="720084" y="3950385"/>
            <a:ext cx="6933137" cy="1066160"/>
          </a:xfrm>
          <a:prstGeom prst="roundRect">
            <a:avLst>
              <a:gd name="adj" fmla="val 50000"/>
            </a:avLst>
          </a:prstGeom>
          <a:solidFill>
            <a:srgbClr val="41B496">
              <a:alpha val="1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10" name="Content Placeholder 2">
            <a:extLst>
              <a:ext uri="{FF2B5EF4-FFF2-40B4-BE49-F238E27FC236}">
                <a16:creationId xmlns:a16="http://schemas.microsoft.com/office/drawing/2014/main" id="{206890F8-2A1D-4B2B-BFC2-CAB62D45920E}"/>
              </a:ext>
            </a:extLst>
          </p:cNvPr>
          <p:cNvSpPr>
            <a:spLocks noGrp="1"/>
          </p:cNvSpPr>
          <p:nvPr>
            <p:ph type="subTitle" idx="4294967295"/>
          </p:nvPr>
        </p:nvSpPr>
        <p:spPr>
          <a:xfrm>
            <a:off x="720084" y="3060987"/>
            <a:ext cx="5511751" cy="736025"/>
          </a:xfrm>
          <a:ln>
            <a:noFill/>
          </a:ln>
        </p:spPr>
        <p:txBody>
          <a:bodyPr numCol="1"/>
          <a:lstStyle/>
          <a:p>
            <a:endParaRPr lang="en-NZ" sz="6000" b="1">
              <a:latin typeface="+mn-lt"/>
            </a:endParaRPr>
          </a:p>
          <a:p>
            <a:r>
              <a:rPr lang="en-NZ" sz="4000">
                <a:solidFill>
                  <a:schemeClr val="accent1"/>
                </a:solidFill>
              </a:rPr>
              <a:t>GIDIFund@eeca.govt.nz. </a:t>
            </a:r>
          </a:p>
        </p:txBody>
      </p:sp>
      <p:sp>
        <p:nvSpPr>
          <p:cNvPr id="2" name="Title 1">
            <a:extLst>
              <a:ext uri="{FF2B5EF4-FFF2-40B4-BE49-F238E27FC236}">
                <a16:creationId xmlns:a16="http://schemas.microsoft.com/office/drawing/2014/main" id="{87BA049D-6F5F-B704-BA8F-0E08DE8152E8}"/>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We’re here to answer any questions</a:t>
            </a:r>
            <a:endParaRPr lang="en-US">
              <a:solidFill>
                <a:srgbClr val="0E3F57"/>
              </a:solidFill>
              <a:latin typeface="Sitka Banner Semibold" pitchFamily="2" charset="0"/>
            </a:endParaRPr>
          </a:p>
        </p:txBody>
      </p:sp>
      <p:sp>
        <p:nvSpPr>
          <p:cNvPr id="5" name="TextBox 4">
            <a:extLst>
              <a:ext uri="{FF2B5EF4-FFF2-40B4-BE49-F238E27FC236}">
                <a16:creationId xmlns:a16="http://schemas.microsoft.com/office/drawing/2014/main" id="{8AB92C1A-3D6C-8DDF-6853-0FF59CFA0C75}"/>
              </a:ext>
            </a:extLst>
          </p:cNvPr>
          <p:cNvSpPr txBox="1"/>
          <p:nvPr/>
        </p:nvSpPr>
        <p:spPr>
          <a:xfrm>
            <a:off x="1350734" y="4382306"/>
            <a:ext cx="7172807" cy="369332"/>
          </a:xfrm>
          <a:prstGeom prst="rect">
            <a:avLst/>
          </a:prstGeom>
          <a:noFill/>
        </p:spPr>
        <p:txBody>
          <a:bodyPr wrap="square">
            <a:spAutoFit/>
          </a:bodyPr>
          <a:lstStyle/>
          <a:p>
            <a:pPr algn="l"/>
            <a:r>
              <a:rPr lang="en-NZ">
                <a:solidFill>
                  <a:schemeClr val="tx2"/>
                </a:solidFill>
                <a:latin typeface="Franklin Gothic Book" panose="020B0503020102020204" pitchFamily="34" charset="0"/>
              </a:rPr>
              <a:t>Deadline for questions: </a:t>
            </a:r>
            <a:r>
              <a:rPr lang="en-NZ" b="1">
                <a:solidFill>
                  <a:schemeClr val="tx2"/>
                </a:solidFill>
                <a:latin typeface="Franklin Gothic Book" panose="020B0503020102020204" pitchFamily="34" charset="0"/>
              </a:rPr>
              <a:t>5pm, Thursday 16 February 2023 </a:t>
            </a:r>
          </a:p>
        </p:txBody>
      </p:sp>
      <p:pic>
        <p:nvPicPr>
          <p:cNvPr id="7" name="Graphic 6" descr="Alarm clock outline">
            <a:extLst>
              <a:ext uri="{FF2B5EF4-FFF2-40B4-BE49-F238E27FC236}">
                <a16:creationId xmlns:a16="http://schemas.microsoft.com/office/drawing/2014/main" id="{30547511-2C32-46F2-2C20-6B18D6E4551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7624" y="4211343"/>
            <a:ext cx="544243" cy="544243"/>
          </a:xfrm>
          <a:prstGeom prst="rect">
            <a:avLst/>
          </a:prstGeom>
        </p:spPr>
      </p:pic>
    </p:spTree>
    <p:extLst>
      <p:ext uri="{BB962C8B-B14F-4D97-AF65-F5344CB8AC3E}">
        <p14:creationId xmlns:p14="http://schemas.microsoft.com/office/powerpoint/2010/main" val="385643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miling for the camera&#10;&#10;Description automatically generated with medium confidence">
            <a:extLst>
              <a:ext uri="{FF2B5EF4-FFF2-40B4-BE49-F238E27FC236}">
                <a16:creationId xmlns:a16="http://schemas.microsoft.com/office/drawing/2014/main" id="{4C034B84-D38C-477E-9883-5E13931EEFBC}"/>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5548726" y="2595887"/>
            <a:ext cx="1293813" cy="1319212"/>
          </a:xfrm>
          <a:prstGeom prst="ellipse">
            <a:avLst/>
          </a:prstGeom>
        </p:spPr>
      </p:pic>
      <p:grpSp>
        <p:nvGrpSpPr>
          <p:cNvPr id="14" name="Group 13">
            <a:extLst>
              <a:ext uri="{FF2B5EF4-FFF2-40B4-BE49-F238E27FC236}">
                <a16:creationId xmlns:a16="http://schemas.microsoft.com/office/drawing/2014/main" id="{7F5A8ABB-668E-43BC-1A6D-578ACF4823E3}"/>
              </a:ext>
            </a:extLst>
          </p:cNvPr>
          <p:cNvGrpSpPr/>
          <p:nvPr/>
        </p:nvGrpSpPr>
        <p:grpSpPr>
          <a:xfrm>
            <a:off x="830923" y="1048424"/>
            <a:ext cx="4407927" cy="1319104"/>
            <a:chOff x="3323184" y="236977"/>
            <a:chExt cx="4407927" cy="1319104"/>
          </a:xfrm>
        </p:grpSpPr>
        <p:pic>
          <p:nvPicPr>
            <p:cNvPr id="25" name="Picture Placeholder 6">
              <a:extLst>
                <a:ext uri="{FF2B5EF4-FFF2-40B4-BE49-F238E27FC236}">
                  <a16:creationId xmlns:a16="http://schemas.microsoft.com/office/drawing/2014/main" id="{ECA45E68-14A1-405B-86DC-FAE7BC3758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2"/>
            <a:stretch/>
          </p:blipFill>
          <p:spPr>
            <a:xfrm>
              <a:off x="3323184" y="236977"/>
              <a:ext cx="1293372" cy="1319104"/>
            </a:xfrm>
            <a:prstGeom prst="ellipse">
              <a:avLst/>
            </a:prstGeom>
            <a:solidFill>
              <a:schemeClr val="bg1">
                <a:lumMod val="85000"/>
              </a:schemeClr>
            </a:solidFill>
          </p:spPr>
        </p:pic>
        <p:sp>
          <p:nvSpPr>
            <p:cNvPr id="27" name="Text Placeholder 3">
              <a:extLst>
                <a:ext uri="{FF2B5EF4-FFF2-40B4-BE49-F238E27FC236}">
                  <a16:creationId xmlns:a16="http://schemas.microsoft.com/office/drawing/2014/main" id="{3D598531-22EE-4705-8BB3-EB50120133E9}"/>
                </a:ext>
              </a:extLst>
            </p:cNvPr>
            <p:cNvSpPr txBox="1">
              <a:spLocks/>
            </p:cNvSpPr>
            <p:nvPr/>
          </p:nvSpPr>
          <p:spPr>
            <a:xfrm>
              <a:off x="4758172" y="449759"/>
              <a:ext cx="2972939" cy="932085"/>
            </a:xfrm>
            <a:prstGeom prst="rect">
              <a:avLst/>
            </a:prstGeom>
            <a:noFill/>
          </p:spPr>
          <p:txBody>
            <a:bodyPr vert="horz" wrap="none" lIns="91440" tIns="45720" rIns="91440" bIns="45720" numCol="1" rtlCol="0" anchor="t" anchorCtr="0">
              <a:noAutofit/>
            </a:bodyPr>
            <a:lstStyle>
              <a:lvl1pPr marL="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2"/>
                  </a:solidFill>
                  <a:latin typeface="Franklin Gothic Medium Cond" panose="020B0606030402020204" pitchFamily="34" charset="0"/>
                  <a:ea typeface="+mn-ea"/>
                  <a:cs typeface="+mn-cs"/>
                </a:defRPr>
              </a:lvl1pPr>
              <a:lvl2pPr marL="4572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NZ" sz="1800">
                  <a:latin typeface="Sitka Banner Semibold" pitchFamily="2" charset="0"/>
                </a:rPr>
                <a:t>Nicki Sutherland </a:t>
              </a:r>
              <a:endParaRPr lang="en-NZ" sz="1800">
                <a:latin typeface="Franklin Gothic Book" panose="020B0503020102020204" pitchFamily="34" charset="0"/>
              </a:endParaRPr>
            </a:p>
            <a:p>
              <a:pPr>
                <a:lnSpc>
                  <a:spcPct val="100000"/>
                </a:lnSpc>
              </a:pPr>
              <a:r>
                <a:rPr lang="en-NZ" sz="1400">
                  <a:latin typeface="Franklin Gothic Book" panose="020B0503020102020204" pitchFamily="34" charset="0"/>
                </a:rPr>
                <a:t>EECA GM Investment &amp; Engagement</a:t>
              </a:r>
            </a:p>
            <a:p>
              <a:pPr>
                <a:lnSpc>
                  <a:spcPct val="100000"/>
                </a:lnSpc>
              </a:pPr>
              <a:r>
                <a:rPr lang="en-US" sz="1400" i="1">
                  <a:latin typeface="Franklin Gothic Book" panose="020B0503020102020204" pitchFamily="34" charset="0"/>
                </a:rPr>
                <a:t>Welcome</a:t>
              </a:r>
              <a:endParaRPr lang="en-NZ" sz="1400" i="1">
                <a:latin typeface="Franklin Gothic Book" panose="020B0503020102020204" pitchFamily="34" charset="0"/>
              </a:endParaRPr>
            </a:p>
          </p:txBody>
        </p:sp>
      </p:grpSp>
      <p:grpSp>
        <p:nvGrpSpPr>
          <p:cNvPr id="20" name="Group 19">
            <a:extLst>
              <a:ext uri="{FF2B5EF4-FFF2-40B4-BE49-F238E27FC236}">
                <a16:creationId xmlns:a16="http://schemas.microsoft.com/office/drawing/2014/main" id="{BC1D5E5F-1037-82E1-D806-D8C41E8ED281}"/>
              </a:ext>
            </a:extLst>
          </p:cNvPr>
          <p:cNvGrpSpPr/>
          <p:nvPr/>
        </p:nvGrpSpPr>
        <p:grpSpPr>
          <a:xfrm>
            <a:off x="830923" y="2655532"/>
            <a:ext cx="4448750" cy="1319104"/>
            <a:chOff x="1820110" y="2657069"/>
            <a:chExt cx="4448750" cy="1319104"/>
          </a:xfrm>
        </p:grpSpPr>
        <p:pic>
          <p:nvPicPr>
            <p:cNvPr id="45" name="Picture Placeholder 6">
              <a:extLst>
                <a:ext uri="{FF2B5EF4-FFF2-40B4-BE49-F238E27FC236}">
                  <a16:creationId xmlns:a16="http://schemas.microsoft.com/office/drawing/2014/main" id="{E6D22368-13C3-4874-AA09-F22103DF42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20110" y="2657069"/>
              <a:ext cx="1293372" cy="1319104"/>
            </a:xfrm>
            <a:prstGeom prst="ellipse">
              <a:avLst/>
            </a:prstGeom>
            <a:solidFill>
              <a:schemeClr val="bg1">
                <a:lumMod val="85000"/>
              </a:schemeClr>
            </a:solidFill>
          </p:spPr>
        </p:pic>
        <p:sp>
          <p:nvSpPr>
            <p:cNvPr id="18" name="Text Placeholder 3">
              <a:extLst>
                <a:ext uri="{FF2B5EF4-FFF2-40B4-BE49-F238E27FC236}">
                  <a16:creationId xmlns:a16="http://schemas.microsoft.com/office/drawing/2014/main" id="{3C4C7FD7-13FB-4702-9B2B-25DAB938FA97}"/>
                </a:ext>
              </a:extLst>
            </p:cNvPr>
            <p:cNvSpPr txBox="1">
              <a:spLocks/>
            </p:cNvSpPr>
            <p:nvPr/>
          </p:nvSpPr>
          <p:spPr>
            <a:xfrm>
              <a:off x="3295921" y="2852744"/>
              <a:ext cx="2972939" cy="932085"/>
            </a:xfrm>
            <a:prstGeom prst="rect">
              <a:avLst/>
            </a:prstGeom>
            <a:noFill/>
          </p:spPr>
          <p:txBody>
            <a:bodyPr vert="horz" wrap="none" lIns="91440" tIns="45720" rIns="91440" bIns="45720" numCol="1" rtlCol="0" anchor="t" anchorCtr="0">
              <a:noAutofit/>
            </a:bodyPr>
            <a:lstStyle>
              <a:lvl1pPr marL="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2"/>
                  </a:solidFill>
                  <a:latin typeface="Franklin Gothic Medium Cond" panose="020B0606030402020204" pitchFamily="34" charset="0"/>
                  <a:ea typeface="+mn-ea"/>
                  <a:cs typeface="+mn-cs"/>
                </a:defRPr>
              </a:lvl1pPr>
              <a:lvl2pPr marL="4572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NZ" sz="1800">
                  <a:latin typeface="Sitka Banner Semibold" pitchFamily="2" charset="0"/>
                </a:rPr>
                <a:t>Janine Kerr</a:t>
              </a:r>
              <a:endParaRPr lang="en-NZ" sz="1800">
                <a:latin typeface="Franklin Gothic Book" panose="020B0503020102020204" pitchFamily="34" charset="0"/>
              </a:endParaRPr>
            </a:p>
            <a:p>
              <a:pPr>
                <a:lnSpc>
                  <a:spcPct val="100000"/>
                </a:lnSpc>
              </a:pPr>
              <a:r>
                <a:rPr lang="en-NZ" sz="1400">
                  <a:latin typeface="Franklin Gothic Book" panose="020B0503020102020204" pitchFamily="34" charset="0"/>
                </a:rPr>
                <a:t>EECA GIDI Fund Product Lead</a:t>
              </a:r>
            </a:p>
            <a:p>
              <a:pPr>
                <a:lnSpc>
                  <a:spcPct val="100000"/>
                </a:lnSpc>
              </a:pPr>
              <a:r>
                <a:rPr lang="en-US" sz="1400" i="1">
                  <a:latin typeface="Franklin Gothic Book"/>
                </a:rPr>
                <a:t>GIDI Fund Overview, RFP</a:t>
              </a:r>
              <a:endParaRPr lang="en-NZ" sz="1400" i="1">
                <a:latin typeface="Franklin Gothic Book"/>
              </a:endParaRPr>
            </a:p>
          </p:txBody>
        </p:sp>
      </p:grpSp>
      <p:grpSp>
        <p:nvGrpSpPr>
          <p:cNvPr id="21" name="Group 20">
            <a:extLst>
              <a:ext uri="{FF2B5EF4-FFF2-40B4-BE49-F238E27FC236}">
                <a16:creationId xmlns:a16="http://schemas.microsoft.com/office/drawing/2014/main" id="{D134ACEF-278B-95F8-E138-E09EB9173B88}"/>
              </a:ext>
            </a:extLst>
          </p:cNvPr>
          <p:cNvGrpSpPr/>
          <p:nvPr/>
        </p:nvGrpSpPr>
        <p:grpSpPr>
          <a:xfrm>
            <a:off x="830923" y="4277690"/>
            <a:ext cx="5754704" cy="1319104"/>
            <a:chOff x="1728662" y="4237399"/>
            <a:chExt cx="5754704" cy="1319104"/>
          </a:xfrm>
        </p:grpSpPr>
        <p:pic>
          <p:nvPicPr>
            <p:cNvPr id="41" name="Picture Placeholder 6">
              <a:extLst>
                <a:ext uri="{FF2B5EF4-FFF2-40B4-BE49-F238E27FC236}">
                  <a16:creationId xmlns:a16="http://schemas.microsoft.com/office/drawing/2014/main" id="{3FD7921B-B657-46F6-BEA8-9E839EF688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8662" y="4237399"/>
              <a:ext cx="1293372" cy="1319104"/>
            </a:xfrm>
            <a:prstGeom prst="ellipse">
              <a:avLst/>
            </a:prstGeom>
            <a:solidFill>
              <a:schemeClr val="bg1">
                <a:lumMod val="85000"/>
              </a:schemeClr>
            </a:solidFill>
          </p:spPr>
        </p:pic>
        <p:sp>
          <p:nvSpPr>
            <p:cNvPr id="19" name="Text Placeholder 3">
              <a:extLst>
                <a:ext uri="{FF2B5EF4-FFF2-40B4-BE49-F238E27FC236}">
                  <a16:creationId xmlns:a16="http://schemas.microsoft.com/office/drawing/2014/main" id="{8C695024-E429-FB14-F1B0-C5D19566813E}"/>
                </a:ext>
              </a:extLst>
            </p:cNvPr>
            <p:cNvSpPr txBox="1">
              <a:spLocks/>
            </p:cNvSpPr>
            <p:nvPr/>
          </p:nvSpPr>
          <p:spPr>
            <a:xfrm>
              <a:off x="3295921" y="4430908"/>
              <a:ext cx="4187445" cy="932085"/>
            </a:xfrm>
            <a:prstGeom prst="rect">
              <a:avLst/>
            </a:prstGeom>
            <a:noFill/>
          </p:spPr>
          <p:txBody>
            <a:bodyPr vert="horz" wrap="none" lIns="91440" tIns="45720" rIns="91440" bIns="45720" numCol="1" rtlCol="0" anchor="t" anchorCtr="0">
              <a:noAutofit/>
            </a:bodyPr>
            <a:lstStyle>
              <a:lvl1pPr marL="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2"/>
                  </a:solidFill>
                  <a:latin typeface="Franklin Gothic Medium Cond" panose="020B0606030402020204" pitchFamily="34" charset="0"/>
                  <a:ea typeface="+mn-ea"/>
                  <a:cs typeface="+mn-cs"/>
                </a:defRPr>
              </a:lvl1pPr>
              <a:lvl2pPr marL="4572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NZ" sz="1800">
                  <a:latin typeface="Sitka Banner Semibold" pitchFamily="2" charset="0"/>
                </a:rPr>
                <a:t>Simon Brash</a:t>
              </a:r>
              <a:endParaRPr lang="en-NZ" sz="1800">
                <a:latin typeface="Franklin Gothic Book" panose="020B0503020102020204" pitchFamily="34" charset="0"/>
              </a:endParaRPr>
            </a:p>
            <a:p>
              <a:pPr>
                <a:lnSpc>
                  <a:spcPct val="100000"/>
                </a:lnSpc>
              </a:pPr>
              <a:r>
                <a:rPr lang="en-NZ" sz="1400">
                  <a:latin typeface="Franklin Gothic Book" panose="020B0503020102020204" pitchFamily="34" charset="0"/>
                </a:rPr>
                <a:t>EECA Information and Platforms Lead</a:t>
              </a:r>
            </a:p>
            <a:p>
              <a:pPr>
                <a:lnSpc>
                  <a:spcPct val="100000"/>
                </a:lnSpc>
              </a:pPr>
              <a:r>
                <a:rPr lang="en-US" sz="1400" i="1">
                  <a:latin typeface="Franklin Gothic Book"/>
                </a:rPr>
                <a:t>The Response Form, questions from the floor</a:t>
              </a:r>
              <a:endParaRPr lang="en-NZ" sz="1400" i="1">
                <a:latin typeface="Franklin Gothic Book"/>
              </a:endParaRPr>
            </a:p>
          </p:txBody>
        </p:sp>
      </p:grpSp>
      <p:grpSp>
        <p:nvGrpSpPr>
          <p:cNvPr id="23" name="Group 22">
            <a:extLst>
              <a:ext uri="{FF2B5EF4-FFF2-40B4-BE49-F238E27FC236}">
                <a16:creationId xmlns:a16="http://schemas.microsoft.com/office/drawing/2014/main" id="{5ED1CE77-1C30-C48D-57C3-061FE275054A}"/>
              </a:ext>
            </a:extLst>
          </p:cNvPr>
          <p:cNvGrpSpPr/>
          <p:nvPr/>
        </p:nvGrpSpPr>
        <p:grpSpPr>
          <a:xfrm>
            <a:off x="5548726" y="1048424"/>
            <a:ext cx="5897040" cy="1319104"/>
            <a:chOff x="5548726" y="1025526"/>
            <a:chExt cx="5897040" cy="1319104"/>
          </a:xfrm>
        </p:grpSpPr>
        <p:pic>
          <p:nvPicPr>
            <p:cNvPr id="13" name="Picture 5">
              <a:extLst>
                <a:ext uri="{FF2B5EF4-FFF2-40B4-BE49-F238E27FC236}">
                  <a16:creationId xmlns:a16="http://schemas.microsoft.com/office/drawing/2014/main" id="{77B548BF-AC41-06EB-E314-8014053903B0}"/>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5548726" y="1025526"/>
              <a:ext cx="1320336" cy="1319104"/>
            </a:xfrm>
            <a:prstGeom prst="ellipse">
              <a:avLst/>
            </a:prstGeom>
            <a:ln>
              <a:noFill/>
            </a:ln>
          </p:spPr>
        </p:pic>
        <p:sp>
          <p:nvSpPr>
            <p:cNvPr id="22" name="Text Placeholder 3">
              <a:extLst>
                <a:ext uri="{FF2B5EF4-FFF2-40B4-BE49-F238E27FC236}">
                  <a16:creationId xmlns:a16="http://schemas.microsoft.com/office/drawing/2014/main" id="{3688B4E4-CEAB-220E-79DB-297D8256BD52}"/>
                </a:ext>
              </a:extLst>
            </p:cNvPr>
            <p:cNvSpPr txBox="1">
              <a:spLocks/>
            </p:cNvSpPr>
            <p:nvPr/>
          </p:nvSpPr>
          <p:spPr>
            <a:xfrm>
              <a:off x="7032173" y="1238307"/>
              <a:ext cx="4413593" cy="932085"/>
            </a:xfrm>
            <a:prstGeom prst="rect">
              <a:avLst/>
            </a:prstGeom>
            <a:noFill/>
          </p:spPr>
          <p:txBody>
            <a:bodyPr vert="horz" wrap="none" lIns="91440" tIns="45720" rIns="91440" bIns="45720" numCol="1" rtlCol="0" anchor="t" anchorCtr="0">
              <a:noAutofit/>
            </a:bodyPr>
            <a:lstStyle>
              <a:lvl1pPr marL="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2"/>
                  </a:solidFill>
                  <a:latin typeface="Franklin Gothic Medium Cond" panose="020B0606030402020204" pitchFamily="34" charset="0"/>
                  <a:ea typeface="+mn-ea"/>
                  <a:cs typeface="+mn-cs"/>
                </a:defRPr>
              </a:lvl1pPr>
              <a:lvl2pPr marL="4572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NZ" sz="1800">
                  <a:latin typeface="Sitka Banner Semibold" pitchFamily="2" charset="0"/>
                </a:rPr>
                <a:t>Vince Smart</a:t>
              </a:r>
              <a:endParaRPr lang="en-NZ" sz="1800">
                <a:latin typeface="Franklin Gothic Book" panose="020B0503020102020204" pitchFamily="34" charset="0"/>
              </a:endParaRPr>
            </a:p>
            <a:p>
              <a:pPr>
                <a:lnSpc>
                  <a:spcPct val="100000"/>
                </a:lnSpc>
              </a:pPr>
              <a:r>
                <a:rPr lang="en-NZ" sz="1400">
                  <a:latin typeface="Franklin Gothic Book" panose="020B0503020102020204" pitchFamily="34" charset="0"/>
                </a:rPr>
                <a:t>EECA Lead Advisor – Evidence, Insights &amp; Innovation</a:t>
              </a:r>
            </a:p>
            <a:p>
              <a:pPr>
                <a:lnSpc>
                  <a:spcPct val="100000"/>
                </a:lnSpc>
              </a:pPr>
              <a:r>
                <a:rPr lang="en-US" sz="1400" i="1">
                  <a:latin typeface="Franklin Gothic Book"/>
                </a:rPr>
                <a:t>Financial Assessment Template walkthrough</a:t>
              </a:r>
              <a:endParaRPr lang="en-NZ" sz="1400" i="1">
                <a:latin typeface="Franklin Gothic Book" panose="020B0503020102020204" pitchFamily="34" charset="0"/>
              </a:endParaRPr>
            </a:p>
          </p:txBody>
        </p:sp>
      </p:grpSp>
      <p:sp>
        <p:nvSpPr>
          <p:cNvPr id="24" name="Text Placeholder 3">
            <a:extLst>
              <a:ext uri="{FF2B5EF4-FFF2-40B4-BE49-F238E27FC236}">
                <a16:creationId xmlns:a16="http://schemas.microsoft.com/office/drawing/2014/main" id="{2B6CC197-38D4-5103-E15F-71048F51CB38}"/>
              </a:ext>
            </a:extLst>
          </p:cNvPr>
          <p:cNvSpPr txBox="1">
            <a:spLocks/>
          </p:cNvSpPr>
          <p:nvPr/>
        </p:nvSpPr>
        <p:spPr>
          <a:xfrm>
            <a:off x="7032174" y="2791562"/>
            <a:ext cx="2984186" cy="932085"/>
          </a:xfrm>
          <a:prstGeom prst="rect">
            <a:avLst/>
          </a:prstGeom>
          <a:noFill/>
        </p:spPr>
        <p:txBody>
          <a:bodyPr vert="horz" wrap="none" lIns="91440" tIns="45720" rIns="91440" bIns="45720" numCol="1" rtlCol="0" anchor="t" anchorCtr="0">
            <a:noAutofit/>
          </a:bodyPr>
          <a:lstStyle>
            <a:lvl1pPr marL="0" indent="0" algn="l" defTabSz="914400" rtl="0" eaLnBrk="1" latinLnBrk="0" hangingPunct="1">
              <a:lnSpc>
                <a:spcPts val="2000"/>
              </a:lnSpc>
              <a:spcBef>
                <a:spcPts val="200"/>
              </a:spcBef>
              <a:spcAft>
                <a:spcPts val="300"/>
              </a:spcAft>
              <a:buFont typeface="Arial" panose="020B0604020202020204" pitchFamily="34" charset="0"/>
              <a:buNone/>
              <a:defRPr sz="1600" b="0" i="0" kern="1200" spc="20" baseline="0">
                <a:solidFill>
                  <a:schemeClr val="tx2"/>
                </a:solidFill>
                <a:latin typeface="Franklin Gothic Medium Cond" panose="020B0606030402020204" pitchFamily="34" charset="0"/>
                <a:ea typeface="+mn-ea"/>
                <a:cs typeface="+mn-cs"/>
              </a:defRPr>
            </a:lvl1pPr>
            <a:lvl2pPr marL="4572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ts val="2000"/>
              </a:lnSpc>
              <a:spcBef>
                <a:spcPts val="200"/>
              </a:spcBef>
              <a:spcAft>
                <a:spcPts val="300"/>
              </a:spcAft>
              <a:buFont typeface="Arial" panose="020B0604020202020204" pitchFamily="34" charset="0"/>
              <a:buNone/>
              <a:defRPr sz="1800" b="0" i="0" kern="1200" spc="2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NZ" sz="1800">
                <a:latin typeface="Sitka Banner Semibold" pitchFamily="2" charset="0"/>
              </a:rPr>
              <a:t>Michael Henry</a:t>
            </a:r>
            <a:endParaRPr lang="en-NZ" sz="1800">
              <a:latin typeface="Franklin Gothic Book" panose="020B0503020102020204" pitchFamily="34" charset="0"/>
            </a:endParaRPr>
          </a:p>
          <a:p>
            <a:pPr>
              <a:lnSpc>
                <a:spcPct val="100000"/>
              </a:lnSpc>
            </a:pPr>
            <a:r>
              <a:rPr lang="en-NZ" sz="1400">
                <a:latin typeface="Franklin Gothic Book" panose="020B0503020102020204" pitchFamily="34" charset="0"/>
              </a:rPr>
              <a:t>EECA Business Manager</a:t>
            </a:r>
          </a:p>
          <a:p>
            <a:pPr>
              <a:lnSpc>
                <a:spcPct val="100000"/>
              </a:lnSpc>
            </a:pPr>
            <a:r>
              <a:rPr lang="en-NZ" sz="1400" i="1">
                <a:latin typeface="Franklin Gothic Book"/>
              </a:rPr>
              <a:t>Process Heat subject matter expert</a:t>
            </a:r>
          </a:p>
        </p:txBody>
      </p:sp>
    </p:spTree>
    <p:extLst>
      <p:ext uri="{BB962C8B-B14F-4D97-AF65-F5344CB8AC3E}">
        <p14:creationId xmlns:p14="http://schemas.microsoft.com/office/powerpoint/2010/main" val="38125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206054-BF03-45EC-BFA2-351BFC476BA5}"/>
              </a:ext>
            </a:extLst>
          </p:cNvPr>
          <p:cNvSpPr txBox="1"/>
          <p:nvPr/>
        </p:nvSpPr>
        <p:spPr>
          <a:xfrm>
            <a:off x="720084" y="2154180"/>
            <a:ext cx="8039418" cy="273921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NZ" sz="1400" b="1">
                <a:solidFill>
                  <a:schemeClr val="tx2"/>
                </a:solidFill>
                <a:latin typeface="Franklin Gothic Book" panose="020B0503020102020204" pitchFamily="34" charset="0"/>
              </a:rPr>
              <a:t>Live Q&amp;A </a:t>
            </a:r>
            <a:r>
              <a:rPr lang="en-NZ" sz="1400">
                <a:solidFill>
                  <a:srgbClr val="0E3F57"/>
                </a:solidFill>
                <a:latin typeface="Franklin Gothic Book" panose="020B0503020102020204" pitchFamily="34" charset="0"/>
              </a:rPr>
              <a:t>will be open and visible throughout the session – we will keep an eye on what comes through and answer as many questions as possible at the end of the presentation</a:t>
            </a:r>
          </a:p>
          <a:p>
            <a:pPr marL="285750" indent="-285750">
              <a:spcBef>
                <a:spcPts val="1200"/>
              </a:spcBef>
              <a:buFont typeface="Arial" panose="020B0604020202020204" pitchFamily="34" charset="0"/>
              <a:buChar char="•"/>
            </a:pPr>
            <a:endParaRPr lang="en-NZ" sz="1400">
              <a:solidFill>
                <a:srgbClr val="0E3F57"/>
              </a:solidFill>
              <a:latin typeface="Franklin Gothic Book" panose="020B0503020102020204" pitchFamily="34" charset="0"/>
            </a:endParaRPr>
          </a:p>
          <a:p>
            <a:pPr marL="285750" indent="-285750">
              <a:spcBef>
                <a:spcPts val="1200"/>
              </a:spcBef>
              <a:buFont typeface="Arial" panose="020B0604020202020204" pitchFamily="34" charset="0"/>
              <a:buChar char="•"/>
            </a:pPr>
            <a:r>
              <a:rPr lang="en-NZ" sz="1400">
                <a:solidFill>
                  <a:srgbClr val="0E3F57"/>
                </a:solidFill>
                <a:latin typeface="Franklin Gothic Book" panose="020B0503020102020204" pitchFamily="34" charset="0"/>
              </a:rPr>
              <a:t>You have access to your camera but </a:t>
            </a:r>
            <a:r>
              <a:rPr lang="en-NZ" sz="1400" b="1">
                <a:solidFill>
                  <a:srgbClr val="0E3F57"/>
                </a:solidFill>
                <a:latin typeface="Franklin Gothic Book" panose="020B0503020102020204" pitchFamily="34" charset="0"/>
              </a:rPr>
              <a:t>mics will be disabled </a:t>
            </a:r>
            <a:r>
              <a:rPr lang="en-NZ" sz="1400">
                <a:solidFill>
                  <a:srgbClr val="0E3F57"/>
                </a:solidFill>
                <a:latin typeface="Franklin Gothic Book" panose="020B0503020102020204" pitchFamily="34" charset="0"/>
              </a:rPr>
              <a:t>for duration of the webinar</a:t>
            </a:r>
          </a:p>
          <a:p>
            <a:pPr marL="285750" indent="-285750">
              <a:spcBef>
                <a:spcPts val="1200"/>
              </a:spcBef>
              <a:buFont typeface="Arial" panose="020B0604020202020204" pitchFamily="34" charset="0"/>
              <a:buChar char="•"/>
            </a:pPr>
            <a:endParaRPr lang="en-NZ" sz="1400">
              <a:solidFill>
                <a:srgbClr val="0E3F57"/>
              </a:solidFill>
              <a:latin typeface="Franklin Gothic Book" panose="020B0503020102020204" pitchFamily="34" charset="0"/>
            </a:endParaRPr>
          </a:p>
          <a:p>
            <a:pPr marL="285750" indent="-285750">
              <a:spcBef>
                <a:spcPts val="1200"/>
              </a:spcBef>
              <a:buFont typeface="Arial" panose="020B0604020202020204" pitchFamily="34" charset="0"/>
              <a:buChar char="•"/>
            </a:pPr>
            <a:r>
              <a:rPr lang="en-NZ" sz="1400">
                <a:solidFill>
                  <a:srgbClr val="0E3F57"/>
                </a:solidFill>
                <a:latin typeface="Franklin Gothic Book" panose="020B0503020102020204" pitchFamily="34" charset="0"/>
              </a:rPr>
              <a:t>The webinar is </a:t>
            </a:r>
            <a:r>
              <a:rPr lang="en-NZ" sz="1400" b="1">
                <a:solidFill>
                  <a:srgbClr val="0E3F57"/>
                </a:solidFill>
                <a:latin typeface="Franklin Gothic Book" panose="020B0503020102020204" pitchFamily="34" charset="0"/>
              </a:rPr>
              <a:t>being recorded </a:t>
            </a:r>
            <a:r>
              <a:rPr lang="en-NZ" sz="1400">
                <a:solidFill>
                  <a:srgbClr val="0E3F57"/>
                </a:solidFill>
                <a:latin typeface="Franklin Gothic Book" panose="020B0503020102020204" pitchFamily="34" charset="0"/>
              </a:rPr>
              <a:t>and will be made available in the coming days</a:t>
            </a:r>
          </a:p>
          <a:p>
            <a:pPr marL="285750" indent="-285750">
              <a:spcBef>
                <a:spcPts val="1200"/>
              </a:spcBef>
              <a:buFont typeface="Arial" panose="020B0604020202020204" pitchFamily="34" charset="0"/>
              <a:buChar char="•"/>
            </a:pPr>
            <a:endParaRPr lang="en-NZ" sz="1400">
              <a:solidFill>
                <a:srgbClr val="0E3F57"/>
              </a:solidFill>
              <a:latin typeface="Franklin Gothic Book" panose="020B0503020102020204" pitchFamily="34" charset="0"/>
            </a:endParaRPr>
          </a:p>
          <a:p>
            <a:pPr marL="285750" indent="-285750">
              <a:spcBef>
                <a:spcPts val="1200"/>
              </a:spcBef>
              <a:buFont typeface="Arial" panose="020B0604020202020204" pitchFamily="34" charset="0"/>
              <a:buChar char="•"/>
            </a:pPr>
            <a:r>
              <a:rPr lang="en-NZ" sz="1400">
                <a:solidFill>
                  <a:srgbClr val="0E3F57"/>
                </a:solidFill>
                <a:latin typeface="Franklin Gothic Book" panose="020B0503020102020204" pitchFamily="34" charset="0"/>
              </a:rPr>
              <a:t>We expect this webinar to run </a:t>
            </a:r>
            <a:r>
              <a:rPr lang="en-NZ" sz="1400" b="1">
                <a:solidFill>
                  <a:srgbClr val="0E3F57"/>
                </a:solidFill>
                <a:latin typeface="Franklin Gothic Book" panose="020B0503020102020204" pitchFamily="34" charset="0"/>
              </a:rPr>
              <a:t>45mins to an hour</a:t>
            </a:r>
          </a:p>
        </p:txBody>
      </p:sp>
      <p:sp>
        <p:nvSpPr>
          <p:cNvPr id="3" name="Title 1">
            <a:extLst>
              <a:ext uri="{FF2B5EF4-FFF2-40B4-BE49-F238E27FC236}">
                <a16:creationId xmlns:a16="http://schemas.microsoft.com/office/drawing/2014/main" id="{62F6B626-6A32-3791-5FA0-0DA3BB87CDE3}"/>
              </a:ext>
            </a:extLst>
          </p:cNvPr>
          <p:cNvSpPr txBox="1">
            <a:spLocks/>
          </p:cNvSpPr>
          <p:nvPr/>
        </p:nvSpPr>
        <p:spPr>
          <a:xfrm>
            <a:off x="720084" y="674146"/>
            <a:ext cx="8801417"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Housekeeping</a:t>
            </a:r>
            <a:endParaRPr lang="en-US" b="1">
              <a:solidFill>
                <a:srgbClr val="0E3F57"/>
              </a:solidFill>
              <a:latin typeface="Sitka Banner Semibold" pitchFamily="2" charset="0"/>
            </a:endParaRPr>
          </a:p>
        </p:txBody>
      </p:sp>
    </p:spTree>
    <p:extLst>
      <p:ext uri="{BB962C8B-B14F-4D97-AF65-F5344CB8AC3E}">
        <p14:creationId xmlns:p14="http://schemas.microsoft.com/office/powerpoint/2010/main" val="25609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EE842766-1133-0D7E-FCE8-6E20A48C08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93292" y="463093"/>
            <a:ext cx="1987550" cy="862356"/>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095A6301-50D1-A6A5-EBD7-6A9036891A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76345" y="463834"/>
            <a:ext cx="2055499" cy="861615"/>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7578A24E-20F4-76EE-429A-ECB00EF78B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6949" y="463092"/>
            <a:ext cx="2155756" cy="857961"/>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E00F8995-A534-0537-26E5-A39BDC6C5E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6949" y="1376330"/>
            <a:ext cx="2155756" cy="4428707"/>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2125D23F-AE7F-2765-6A67-0BDA1556366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74708" y="1378595"/>
            <a:ext cx="4106134" cy="4426442"/>
          </a:xfrm>
          <a:prstGeom prst="rect">
            <a:avLst/>
          </a:prstGeom>
        </p:spPr>
      </p:pic>
      <p:pic>
        <p:nvPicPr>
          <p:cNvPr id="8" name="Picture 7" descr="Chart&#10;&#10;Description automatically generated">
            <a:extLst>
              <a:ext uri="{FF2B5EF4-FFF2-40B4-BE49-F238E27FC236}">
                <a16:creationId xmlns:a16="http://schemas.microsoft.com/office/drawing/2014/main" id="{F8FAA226-FD5C-7AB8-7062-69D6A1EFE7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1457" y="1376329"/>
            <a:ext cx="2607145" cy="2052671"/>
          </a:xfrm>
          <a:prstGeom prst="rect">
            <a:avLst/>
          </a:prstGeom>
        </p:spPr>
      </p:pic>
      <p:pic>
        <p:nvPicPr>
          <p:cNvPr id="9" name="Picture 8" descr="Diagram&#10;&#10;Description automatically generated">
            <a:extLst>
              <a:ext uri="{FF2B5EF4-FFF2-40B4-BE49-F238E27FC236}">
                <a16:creationId xmlns:a16="http://schemas.microsoft.com/office/drawing/2014/main" id="{F935D153-7740-CED3-D96A-5ACF9081DB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1046" y="3481586"/>
            <a:ext cx="2607555" cy="2323451"/>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5548C6CD-D9BF-5A06-90AA-6F2EA979F1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1046" y="451479"/>
            <a:ext cx="2607555" cy="869574"/>
          </a:xfrm>
          <a:prstGeom prst="rect">
            <a:avLst/>
          </a:prstGeom>
        </p:spPr>
      </p:pic>
      <p:sp>
        <p:nvSpPr>
          <p:cNvPr id="12" name="TextBox 11">
            <a:extLst>
              <a:ext uri="{FF2B5EF4-FFF2-40B4-BE49-F238E27FC236}">
                <a16:creationId xmlns:a16="http://schemas.microsoft.com/office/drawing/2014/main" id="{5B804B31-81D1-4A8D-C1C8-385E8F76F3A0}"/>
              </a:ext>
            </a:extLst>
          </p:cNvPr>
          <p:cNvSpPr txBox="1"/>
          <p:nvPr/>
        </p:nvSpPr>
        <p:spPr>
          <a:xfrm>
            <a:off x="6713683" y="5858183"/>
            <a:ext cx="3218592" cy="276999"/>
          </a:xfrm>
          <a:prstGeom prst="rect">
            <a:avLst/>
          </a:prstGeom>
          <a:noFill/>
        </p:spPr>
        <p:txBody>
          <a:bodyPr wrap="square">
            <a:spAutoFit/>
          </a:bodyPr>
          <a:lstStyle/>
          <a:p>
            <a:pPr>
              <a:spcBef>
                <a:spcPts val="1200"/>
              </a:spcBef>
            </a:pPr>
            <a:r>
              <a:rPr lang="en-NZ" sz="1200">
                <a:solidFill>
                  <a:srgbClr val="0E3F57"/>
                </a:solidFill>
                <a:latin typeface="Franklin Gothic Book" panose="020B0503020102020204" pitchFamily="34" charset="0"/>
              </a:rPr>
              <a:t>GIDI round 4 stats are currently being collated.</a:t>
            </a:r>
          </a:p>
        </p:txBody>
      </p:sp>
    </p:spTree>
    <p:extLst>
      <p:ext uri="{BB962C8B-B14F-4D97-AF65-F5344CB8AC3E}">
        <p14:creationId xmlns:p14="http://schemas.microsoft.com/office/powerpoint/2010/main" val="325476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3EB03-EE42-B740-9D1B-08A5761A8D26}"/>
              </a:ext>
            </a:extLst>
          </p:cNvPr>
          <p:cNvSpPr>
            <a:spLocks noGrp="1"/>
          </p:cNvSpPr>
          <p:nvPr>
            <p:ph idx="4294967295"/>
          </p:nvPr>
        </p:nvSpPr>
        <p:spPr>
          <a:xfrm>
            <a:off x="720084" y="2978772"/>
            <a:ext cx="4724275" cy="2101805"/>
          </a:xfrm>
        </p:spPr>
        <p:txBody>
          <a:bodyPr vert="horz" lIns="91440" tIns="45720" rIns="91440" bIns="45720" numCol="1" rtlCol="0" anchor="t">
            <a:noAutofit/>
          </a:bodyPr>
          <a:lstStyle/>
          <a:p>
            <a:pPr marL="342900" indent="-342900">
              <a:buFont typeface="+mj-lt"/>
              <a:buAutoNum type="arabicPeriod"/>
            </a:pPr>
            <a:r>
              <a:rPr lang="en-NZ" sz="1400">
                <a:solidFill>
                  <a:schemeClr val="tx2"/>
                </a:solidFill>
                <a:latin typeface="Franklin Gothic Book" panose="020B0503020102020204" pitchFamily="34" charset="0"/>
              </a:rPr>
              <a:t>Minimum project size $300,000; and</a:t>
            </a:r>
          </a:p>
          <a:p>
            <a:pPr marL="342900" indent="-342900">
              <a:buFont typeface="+mj-lt"/>
              <a:buAutoNum type="arabicPeriod"/>
            </a:pPr>
            <a:r>
              <a:rPr lang="en-NZ" sz="1400">
                <a:solidFill>
                  <a:schemeClr val="tx2"/>
                </a:solidFill>
                <a:latin typeface="Franklin Gothic Book" panose="020B0503020102020204" pitchFamily="34" charset="0"/>
              </a:rPr>
              <a:t>Government co-funding limited to 50% of eligible project cost; and</a:t>
            </a:r>
          </a:p>
          <a:p>
            <a:pPr marL="342900" indent="-342900">
              <a:buFont typeface="+mj-lt"/>
              <a:buAutoNum type="arabicPeriod"/>
            </a:pPr>
            <a:r>
              <a:rPr lang="en-NZ" sz="1400">
                <a:solidFill>
                  <a:schemeClr val="tx2"/>
                </a:solidFill>
                <a:latin typeface="Franklin Gothic Book" panose="020B0503020102020204" pitchFamily="34" charset="0"/>
              </a:rPr>
              <a:t>Applications for funding must be for the incremental capitalised project costs, not operating cost; and</a:t>
            </a:r>
          </a:p>
          <a:p>
            <a:pPr marL="342900" indent="-342900">
              <a:buFont typeface="+mj-lt"/>
              <a:buAutoNum type="arabicPeriod"/>
            </a:pPr>
            <a:r>
              <a:rPr lang="en-NZ" sz="1400">
                <a:solidFill>
                  <a:schemeClr val="tx2"/>
                </a:solidFill>
                <a:latin typeface="Franklin Gothic Book" panose="020B0503020102020204" pitchFamily="34" charset="0"/>
              </a:rPr>
              <a:t>Projects must be fully commissioned and operational by </a:t>
            </a:r>
            <a:r>
              <a:rPr lang="en-NZ" sz="1400">
                <a:solidFill>
                  <a:schemeClr val="tx2"/>
                </a:solidFill>
              </a:rPr>
              <a:t>31 December 2027</a:t>
            </a:r>
            <a:r>
              <a:rPr lang="en-NZ" sz="1400">
                <a:solidFill>
                  <a:schemeClr val="tx2"/>
                </a:solidFill>
                <a:latin typeface="Franklin Gothic Book" panose="020B0503020102020204" pitchFamily="34" charset="0"/>
              </a:rPr>
              <a:t>.</a:t>
            </a:r>
          </a:p>
        </p:txBody>
      </p:sp>
      <p:sp>
        <p:nvSpPr>
          <p:cNvPr id="5" name="Title 1">
            <a:extLst>
              <a:ext uri="{FF2B5EF4-FFF2-40B4-BE49-F238E27FC236}">
                <a16:creationId xmlns:a16="http://schemas.microsoft.com/office/drawing/2014/main" id="{1FB0B0C7-FC11-150F-D83C-6BC7D283372E}"/>
              </a:ext>
            </a:extLst>
          </p:cNvPr>
          <p:cNvSpPr txBox="1">
            <a:spLocks/>
          </p:cNvSpPr>
          <p:nvPr/>
        </p:nvSpPr>
        <p:spPr>
          <a:xfrm>
            <a:off x="720084" y="674146"/>
            <a:ext cx="8801417"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What are we looking for?</a:t>
            </a:r>
            <a:endParaRPr lang="en-US" b="1">
              <a:solidFill>
                <a:srgbClr val="0E3F57"/>
              </a:solidFill>
              <a:latin typeface="Sitka Banner Semibold" pitchFamily="2" charset="0"/>
            </a:endParaRPr>
          </a:p>
        </p:txBody>
      </p:sp>
      <p:sp>
        <p:nvSpPr>
          <p:cNvPr id="9" name="TextBox 8">
            <a:extLst>
              <a:ext uri="{FF2B5EF4-FFF2-40B4-BE49-F238E27FC236}">
                <a16:creationId xmlns:a16="http://schemas.microsoft.com/office/drawing/2014/main" id="{D951629C-E1DC-EA37-1085-3037A30FDE65}"/>
              </a:ext>
            </a:extLst>
          </p:cNvPr>
          <p:cNvSpPr txBox="1"/>
          <p:nvPr/>
        </p:nvSpPr>
        <p:spPr>
          <a:xfrm>
            <a:off x="720084" y="1578410"/>
            <a:ext cx="8261130" cy="523220"/>
          </a:xfrm>
          <a:prstGeom prst="rect">
            <a:avLst/>
          </a:prstGeom>
          <a:noFill/>
        </p:spPr>
        <p:txBody>
          <a:bodyPr wrap="square">
            <a:spAutoFit/>
          </a:bodyPr>
          <a:lstStyle/>
          <a:p>
            <a:r>
              <a:rPr lang="en-NZ" sz="1400">
                <a:solidFill>
                  <a:srgbClr val="0E3F57"/>
                </a:solidFill>
                <a:latin typeface="Franklin Gothic Book" panose="020B0503020102020204" pitchFamily="34" charset="0"/>
              </a:rPr>
              <a:t>Proposals from NZBN registered private sector businesses committed to moving away from fossil fuels and decarbonising their industrial heat processes but where Government co-funding will accelerate the change.</a:t>
            </a:r>
          </a:p>
        </p:txBody>
      </p:sp>
      <p:sp>
        <p:nvSpPr>
          <p:cNvPr id="11" name="Rounded Rectangle 10">
            <a:extLst>
              <a:ext uri="{FF2B5EF4-FFF2-40B4-BE49-F238E27FC236}">
                <a16:creationId xmlns:a16="http://schemas.microsoft.com/office/drawing/2014/main" id="{7761D959-D316-E47A-3F2F-15C8FF3E038B}"/>
              </a:ext>
            </a:extLst>
          </p:cNvPr>
          <p:cNvSpPr/>
          <p:nvPr/>
        </p:nvSpPr>
        <p:spPr>
          <a:xfrm>
            <a:off x="6711562" y="4672741"/>
            <a:ext cx="3926942" cy="1083600"/>
          </a:xfrm>
          <a:prstGeom prst="roundRect">
            <a:avLst>
              <a:gd name="adj" fmla="val 50000"/>
            </a:avLst>
          </a:prstGeom>
          <a:solidFill>
            <a:srgbClr val="41B496">
              <a:alpha val="1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13" name="TextBox 12">
            <a:extLst>
              <a:ext uri="{FF2B5EF4-FFF2-40B4-BE49-F238E27FC236}">
                <a16:creationId xmlns:a16="http://schemas.microsoft.com/office/drawing/2014/main" id="{4FF23309-AD7F-0DA6-EDB7-3A63A0934226}"/>
              </a:ext>
            </a:extLst>
          </p:cNvPr>
          <p:cNvSpPr txBox="1"/>
          <p:nvPr/>
        </p:nvSpPr>
        <p:spPr>
          <a:xfrm>
            <a:off x="720084" y="2458994"/>
            <a:ext cx="3122163" cy="369332"/>
          </a:xfrm>
          <a:prstGeom prst="rect">
            <a:avLst/>
          </a:prstGeom>
          <a:noFill/>
        </p:spPr>
        <p:txBody>
          <a:bodyPr wrap="square">
            <a:spAutoFit/>
          </a:bodyPr>
          <a:lstStyle/>
          <a:p>
            <a:r>
              <a:rPr lang="en-NZ">
                <a:solidFill>
                  <a:schemeClr val="accent1"/>
                </a:solidFill>
                <a:latin typeface="Franklin Gothic Medium" panose="020B0603020102020204" pitchFamily="34" charset="0"/>
                <a:ea typeface="KaiTi"/>
              </a:rPr>
              <a:t>Minimum Funding Conditions</a:t>
            </a:r>
          </a:p>
        </p:txBody>
      </p:sp>
      <p:sp>
        <p:nvSpPr>
          <p:cNvPr id="15" name="TextBox 14">
            <a:extLst>
              <a:ext uri="{FF2B5EF4-FFF2-40B4-BE49-F238E27FC236}">
                <a16:creationId xmlns:a16="http://schemas.microsoft.com/office/drawing/2014/main" id="{3008B0A1-E473-BA9E-5610-082D6815BC32}"/>
              </a:ext>
            </a:extLst>
          </p:cNvPr>
          <p:cNvSpPr txBox="1"/>
          <p:nvPr/>
        </p:nvSpPr>
        <p:spPr>
          <a:xfrm>
            <a:off x="6858069" y="4935856"/>
            <a:ext cx="3580377" cy="738664"/>
          </a:xfrm>
          <a:prstGeom prst="rect">
            <a:avLst/>
          </a:prstGeom>
          <a:noFill/>
        </p:spPr>
        <p:txBody>
          <a:bodyPr wrap="square" lIns="91440" tIns="45720" rIns="91440" bIns="45720" anchor="t">
            <a:spAutoFit/>
          </a:bodyPr>
          <a:lstStyle/>
          <a:p>
            <a:r>
              <a:rPr lang="en-NZ" sz="1400" i="1">
                <a:solidFill>
                  <a:srgbClr val="0E3F57"/>
                </a:solidFill>
                <a:latin typeface="Franklin Gothic Book"/>
              </a:rPr>
              <a:t>“…there’s a growing list of businesses keen to hurry up and decarbonise…but </a:t>
            </a:r>
            <a:endParaRPr lang="en-US"/>
          </a:p>
          <a:p>
            <a:r>
              <a:rPr lang="en-NZ" sz="1400" i="1">
                <a:solidFill>
                  <a:srgbClr val="0E3F57"/>
                </a:solidFill>
                <a:latin typeface="Franklin Gothic Book" panose="020B0503020102020204" pitchFamily="34" charset="0"/>
              </a:rPr>
              <a:t>cashflow can be a barrier…”</a:t>
            </a:r>
          </a:p>
        </p:txBody>
      </p:sp>
    </p:spTree>
    <p:extLst>
      <p:ext uri="{BB962C8B-B14F-4D97-AF65-F5344CB8AC3E}">
        <p14:creationId xmlns:p14="http://schemas.microsoft.com/office/powerpoint/2010/main" val="14543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5DB64783-35A6-0BC9-41F3-8BB5F69D69DF}"/>
              </a:ext>
            </a:extLst>
          </p:cNvPr>
          <p:cNvSpPr/>
          <p:nvPr/>
        </p:nvSpPr>
        <p:spPr>
          <a:xfrm>
            <a:off x="5826514" y="4928232"/>
            <a:ext cx="5275739" cy="1625095"/>
          </a:xfrm>
          <a:prstGeom prst="roundRect">
            <a:avLst>
              <a:gd name="adj" fmla="val 50000"/>
            </a:avLst>
          </a:prstGeom>
          <a:solidFill>
            <a:srgbClr val="41B496">
              <a:alpha val="1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3" name="Content Placeholder 2">
            <a:extLst>
              <a:ext uri="{FF2B5EF4-FFF2-40B4-BE49-F238E27FC236}">
                <a16:creationId xmlns:a16="http://schemas.microsoft.com/office/drawing/2014/main" id="{6844B619-844B-4E94-88C2-4A363C6E6E7D}"/>
              </a:ext>
            </a:extLst>
          </p:cNvPr>
          <p:cNvSpPr>
            <a:spLocks noGrp="1"/>
          </p:cNvSpPr>
          <p:nvPr>
            <p:ph idx="4294967295"/>
          </p:nvPr>
        </p:nvSpPr>
        <p:spPr>
          <a:xfrm>
            <a:off x="720084" y="1684277"/>
            <a:ext cx="8402651" cy="3243905"/>
          </a:xfrm>
        </p:spPr>
        <p:txBody>
          <a:bodyPr/>
          <a:lstStyle/>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Residential or commercial buildings and campuses</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Transport initiatives</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Waste minimisation</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Electricity generation</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Reducing agricultural emissions or embodied carbon</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Displacing one fossil fuel for another (e.g. coal to natural gas)</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Greenfields developments*</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R&amp;D, or using technologies not commercially available </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Any ongoing financial liability for EECA</a:t>
            </a:r>
          </a:p>
          <a:p>
            <a:pPr marL="285750" indent="-285750" fontAlgn="base">
              <a:lnSpc>
                <a:spcPct val="150000"/>
              </a:lnSpc>
              <a:buFont typeface="Arial" panose="020B0604020202020204" pitchFamily="34" charset="0"/>
              <a:buChar char="•"/>
            </a:pPr>
            <a:r>
              <a:rPr lang="en-NZ">
                <a:solidFill>
                  <a:schemeClr val="tx2"/>
                </a:solidFill>
                <a:latin typeface="Franklin Gothic Book" panose="020B0503020102020204" pitchFamily="34" charset="0"/>
              </a:rPr>
              <a:t>BAU costs e.g. existing staff</a:t>
            </a:r>
          </a:p>
        </p:txBody>
      </p:sp>
      <p:sp>
        <p:nvSpPr>
          <p:cNvPr id="2" name="Title 1">
            <a:extLst>
              <a:ext uri="{FF2B5EF4-FFF2-40B4-BE49-F238E27FC236}">
                <a16:creationId xmlns:a16="http://schemas.microsoft.com/office/drawing/2014/main" id="{7ABEFF7E-EF77-7A40-594B-B1487DCCCC03}"/>
              </a:ext>
            </a:extLst>
          </p:cNvPr>
          <p:cNvSpPr txBox="1">
            <a:spLocks/>
          </p:cNvSpPr>
          <p:nvPr/>
        </p:nvSpPr>
        <p:spPr>
          <a:xfrm>
            <a:off x="720084" y="674146"/>
            <a:ext cx="8801417"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What is not eligible?</a:t>
            </a:r>
            <a:endParaRPr lang="en-US" b="1">
              <a:solidFill>
                <a:srgbClr val="0E3F57"/>
              </a:solidFill>
              <a:latin typeface="Sitka Banner Semibold" pitchFamily="2" charset="0"/>
            </a:endParaRPr>
          </a:p>
        </p:txBody>
      </p:sp>
      <p:sp>
        <p:nvSpPr>
          <p:cNvPr id="8" name="TextBox 7">
            <a:extLst>
              <a:ext uri="{FF2B5EF4-FFF2-40B4-BE49-F238E27FC236}">
                <a16:creationId xmlns:a16="http://schemas.microsoft.com/office/drawing/2014/main" id="{DC40D509-35C1-447E-388D-B602213367A0}"/>
              </a:ext>
            </a:extLst>
          </p:cNvPr>
          <p:cNvSpPr txBox="1"/>
          <p:nvPr/>
        </p:nvSpPr>
        <p:spPr>
          <a:xfrm>
            <a:off x="6533579" y="5088335"/>
            <a:ext cx="3607096" cy="338554"/>
          </a:xfrm>
          <a:prstGeom prst="rect">
            <a:avLst/>
          </a:prstGeom>
          <a:noFill/>
        </p:spPr>
        <p:txBody>
          <a:bodyPr wrap="square">
            <a:spAutoFit/>
          </a:bodyPr>
          <a:lstStyle/>
          <a:p>
            <a:r>
              <a:rPr lang="en-US" sz="1600">
                <a:solidFill>
                  <a:schemeClr val="tx2"/>
                </a:solidFill>
                <a:latin typeface="Franklin Gothic Medium" panose="020B0603020102020204" pitchFamily="34" charset="0"/>
              </a:rPr>
              <a:t>Unsure if your Proposal is out of scope?</a:t>
            </a:r>
          </a:p>
        </p:txBody>
      </p:sp>
      <p:sp>
        <p:nvSpPr>
          <p:cNvPr id="10" name="TextBox 9">
            <a:extLst>
              <a:ext uri="{FF2B5EF4-FFF2-40B4-BE49-F238E27FC236}">
                <a16:creationId xmlns:a16="http://schemas.microsoft.com/office/drawing/2014/main" id="{58524D82-6FFB-CCCC-8695-7956BD5D3F88}"/>
              </a:ext>
            </a:extLst>
          </p:cNvPr>
          <p:cNvSpPr txBox="1"/>
          <p:nvPr/>
        </p:nvSpPr>
        <p:spPr>
          <a:xfrm>
            <a:off x="6533579" y="5426889"/>
            <a:ext cx="3971388" cy="954107"/>
          </a:xfrm>
          <a:prstGeom prst="rect">
            <a:avLst/>
          </a:prstGeom>
          <a:noFill/>
        </p:spPr>
        <p:txBody>
          <a:bodyPr wrap="square" lIns="91440" tIns="45720" rIns="91440" bIns="45720" anchor="t">
            <a:spAutoFit/>
          </a:bodyPr>
          <a:lstStyle/>
          <a:p>
            <a:r>
              <a:rPr lang="en-US" sz="1400">
                <a:solidFill>
                  <a:schemeClr val="tx2"/>
                </a:solidFill>
                <a:latin typeface="Franklin Gothic Book"/>
              </a:rPr>
              <a:t>Contact us at </a:t>
            </a:r>
            <a:r>
              <a:rPr lang="en-US" sz="1400">
                <a:solidFill>
                  <a:schemeClr val="tx2"/>
                </a:solidFill>
                <a:latin typeface="Franklin Gothic Book"/>
                <a:hlinkClick r:id="rId2">
                  <a:extLst>
                    <a:ext uri="{A12FA001-AC4F-418D-AE19-62706E023703}">
                      <ahyp:hlinkClr xmlns:ahyp="http://schemas.microsoft.com/office/drawing/2018/hyperlinkcolor" val="tx"/>
                    </a:ext>
                  </a:extLst>
                </a:hlinkClick>
              </a:rPr>
              <a:t>GIDIFund@eeca.govt.nz</a:t>
            </a:r>
            <a:r>
              <a:rPr lang="en-US" sz="1400">
                <a:solidFill>
                  <a:schemeClr val="tx2"/>
                </a:solidFill>
                <a:latin typeface="Franklin Gothic Book"/>
              </a:rPr>
              <a:t> to discuss. </a:t>
            </a:r>
          </a:p>
          <a:p>
            <a:r>
              <a:rPr lang="en-US" sz="1400">
                <a:solidFill>
                  <a:schemeClr val="tx2"/>
                </a:solidFill>
                <a:latin typeface="Franklin Gothic Book"/>
              </a:rPr>
              <a:t>In addition to existing funding streams, we are working on a range of new products, particularly for smaller projects.</a:t>
            </a:r>
          </a:p>
        </p:txBody>
      </p:sp>
      <p:sp>
        <p:nvSpPr>
          <p:cNvPr id="14" name="Oval 13">
            <a:extLst>
              <a:ext uri="{FF2B5EF4-FFF2-40B4-BE49-F238E27FC236}">
                <a16:creationId xmlns:a16="http://schemas.microsoft.com/office/drawing/2014/main" id="{B461C327-BCEE-0D83-F841-C47CC52B1EEA}"/>
              </a:ext>
            </a:extLst>
          </p:cNvPr>
          <p:cNvSpPr/>
          <p:nvPr/>
        </p:nvSpPr>
        <p:spPr>
          <a:xfrm>
            <a:off x="5701646" y="5241849"/>
            <a:ext cx="765544" cy="765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185A383-537A-9AC5-09E9-30ABC1F78E78}"/>
              </a:ext>
            </a:extLst>
          </p:cNvPr>
          <p:cNvSpPr txBox="1"/>
          <p:nvPr/>
        </p:nvSpPr>
        <p:spPr>
          <a:xfrm>
            <a:off x="5894747" y="5332233"/>
            <a:ext cx="379342" cy="584775"/>
          </a:xfrm>
          <a:prstGeom prst="rect">
            <a:avLst/>
          </a:prstGeom>
          <a:noFill/>
        </p:spPr>
        <p:txBody>
          <a:bodyPr wrap="square">
            <a:spAutoFit/>
          </a:bodyPr>
          <a:lstStyle/>
          <a:p>
            <a:r>
              <a:rPr lang="en-US" sz="3200">
                <a:solidFill>
                  <a:schemeClr val="tx2"/>
                </a:solidFill>
                <a:latin typeface="Franklin Gothic Medium" panose="020B0603020102020204" pitchFamily="34" charset="0"/>
              </a:rPr>
              <a:t>?</a:t>
            </a:r>
          </a:p>
        </p:txBody>
      </p:sp>
    </p:spTree>
    <p:extLst>
      <p:ext uri="{BB962C8B-B14F-4D97-AF65-F5344CB8AC3E}">
        <p14:creationId xmlns:p14="http://schemas.microsoft.com/office/powerpoint/2010/main" val="30671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7BA7AA-C9A4-73B4-B0DB-E1EE9AACDE66}"/>
              </a:ext>
            </a:extLst>
          </p:cNvPr>
          <p:cNvSpPr txBox="1">
            <a:spLocks/>
          </p:cNvSpPr>
          <p:nvPr/>
        </p:nvSpPr>
        <p:spPr>
          <a:xfrm>
            <a:off x="720084" y="674146"/>
            <a:ext cx="1046070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a:rPr>
              <a:t>Demonstrate that you meet the Proposal Requirements</a:t>
            </a:r>
            <a:endParaRPr lang="en-US" b="1">
              <a:solidFill>
                <a:srgbClr val="0E3F57"/>
              </a:solidFill>
              <a:latin typeface="Sitka Banner Semibold"/>
            </a:endParaRPr>
          </a:p>
        </p:txBody>
      </p:sp>
      <p:sp>
        <p:nvSpPr>
          <p:cNvPr id="8" name="TextBox 7">
            <a:extLst>
              <a:ext uri="{FF2B5EF4-FFF2-40B4-BE49-F238E27FC236}">
                <a16:creationId xmlns:a16="http://schemas.microsoft.com/office/drawing/2014/main" id="{F83D54F7-B1CE-C0F4-59A8-4948F2018579}"/>
              </a:ext>
            </a:extLst>
          </p:cNvPr>
          <p:cNvSpPr txBox="1"/>
          <p:nvPr/>
        </p:nvSpPr>
        <p:spPr>
          <a:xfrm>
            <a:off x="2087090" y="1742951"/>
            <a:ext cx="309055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a:solidFill>
                  <a:schemeClr val="accent1"/>
                </a:solidFill>
                <a:effectLst/>
                <a:latin typeface="Franklin Gothic Medium" panose="020B0603020102020204" pitchFamily="34" charset="0"/>
              </a:rPr>
              <a:t>Eligible entity and the project</a:t>
            </a:r>
          </a:p>
        </p:txBody>
      </p:sp>
      <p:sp>
        <p:nvSpPr>
          <p:cNvPr id="10" name="TextBox 9">
            <a:extLst>
              <a:ext uri="{FF2B5EF4-FFF2-40B4-BE49-F238E27FC236}">
                <a16:creationId xmlns:a16="http://schemas.microsoft.com/office/drawing/2014/main" id="{6AD6A6DF-FEAC-1972-FD2A-A394CD41C26C}"/>
              </a:ext>
            </a:extLst>
          </p:cNvPr>
          <p:cNvSpPr txBox="1"/>
          <p:nvPr/>
        </p:nvSpPr>
        <p:spPr>
          <a:xfrm>
            <a:off x="2087090" y="2597969"/>
            <a:ext cx="28767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accent1"/>
                </a:solidFill>
                <a:effectLst/>
                <a:latin typeface="Franklin Gothic Medium" panose="020B0603020102020204" pitchFamily="34" charset="0"/>
              </a:rPr>
              <a:t>Decarbonisation outcomes</a:t>
            </a:r>
          </a:p>
        </p:txBody>
      </p:sp>
      <p:sp>
        <p:nvSpPr>
          <p:cNvPr id="12" name="TextBox 11">
            <a:extLst>
              <a:ext uri="{FF2B5EF4-FFF2-40B4-BE49-F238E27FC236}">
                <a16:creationId xmlns:a16="http://schemas.microsoft.com/office/drawing/2014/main" id="{DF6174E0-966A-9B77-CDE5-75C43290421D}"/>
              </a:ext>
            </a:extLst>
          </p:cNvPr>
          <p:cNvSpPr txBox="1"/>
          <p:nvPr/>
        </p:nvSpPr>
        <p:spPr>
          <a:xfrm>
            <a:off x="2087090" y="3471399"/>
            <a:ext cx="22949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accent1"/>
                </a:solidFill>
                <a:effectLst/>
                <a:latin typeface="Franklin Gothic Medium" panose="020B0603020102020204" pitchFamily="34" charset="0"/>
              </a:rPr>
              <a:t>Financial parameters</a:t>
            </a:r>
          </a:p>
        </p:txBody>
      </p:sp>
      <p:sp>
        <p:nvSpPr>
          <p:cNvPr id="14" name="TextBox 13">
            <a:extLst>
              <a:ext uri="{FF2B5EF4-FFF2-40B4-BE49-F238E27FC236}">
                <a16:creationId xmlns:a16="http://schemas.microsoft.com/office/drawing/2014/main" id="{9B0CEEAD-1760-71A7-4333-2F51180B8C74}"/>
              </a:ext>
            </a:extLst>
          </p:cNvPr>
          <p:cNvSpPr txBox="1"/>
          <p:nvPr/>
        </p:nvSpPr>
        <p:spPr>
          <a:xfrm>
            <a:off x="2087089" y="4344829"/>
            <a:ext cx="28767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accent1"/>
                </a:solidFill>
                <a:effectLst/>
                <a:latin typeface="Franklin Gothic Medium" panose="020B0603020102020204" pitchFamily="34" charset="0"/>
              </a:rPr>
              <a:t>Health, safety, reputation</a:t>
            </a:r>
          </a:p>
        </p:txBody>
      </p:sp>
      <p:sp>
        <p:nvSpPr>
          <p:cNvPr id="15" name="Oval 14">
            <a:extLst>
              <a:ext uri="{FF2B5EF4-FFF2-40B4-BE49-F238E27FC236}">
                <a16:creationId xmlns:a16="http://schemas.microsoft.com/office/drawing/2014/main" id="{19ADC731-3CBF-8FEF-34B4-9186B2F7FBFC}"/>
              </a:ext>
            </a:extLst>
          </p:cNvPr>
          <p:cNvSpPr/>
          <p:nvPr/>
        </p:nvSpPr>
        <p:spPr>
          <a:xfrm>
            <a:off x="1242599" y="1584177"/>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71EBFBF-6376-E0A2-D465-651064B39E33}"/>
              </a:ext>
            </a:extLst>
          </p:cNvPr>
          <p:cNvSpPr/>
          <p:nvPr/>
        </p:nvSpPr>
        <p:spPr>
          <a:xfrm>
            <a:off x="1242596" y="2432749"/>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4DEB88-DB3D-676F-DF25-331E87393252}"/>
              </a:ext>
            </a:extLst>
          </p:cNvPr>
          <p:cNvSpPr/>
          <p:nvPr/>
        </p:nvSpPr>
        <p:spPr>
          <a:xfrm>
            <a:off x="1242597" y="3281321"/>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263380F-3A3F-A8E0-9988-87306904C5A5}"/>
              </a:ext>
            </a:extLst>
          </p:cNvPr>
          <p:cNvSpPr/>
          <p:nvPr/>
        </p:nvSpPr>
        <p:spPr>
          <a:xfrm>
            <a:off x="1242596" y="4154751"/>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Wreath outline">
            <a:extLst>
              <a:ext uri="{FF2B5EF4-FFF2-40B4-BE49-F238E27FC236}">
                <a16:creationId xmlns:a16="http://schemas.microsoft.com/office/drawing/2014/main" id="{F3C38809-BE0C-7241-9CE7-17CA0FB600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6210" y="1644823"/>
            <a:ext cx="622258" cy="622258"/>
          </a:xfrm>
          <a:prstGeom prst="rect">
            <a:avLst/>
          </a:prstGeom>
        </p:spPr>
      </p:pic>
      <p:pic>
        <p:nvPicPr>
          <p:cNvPr id="22" name="Graphic 21" descr="Decision chart outline">
            <a:extLst>
              <a:ext uri="{FF2B5EF4-FFF2-40B4-BE49-F238E27FC236}">
                <a16:creationId xmlns:a16="http://schemas.microsoft.com/office/drawing/2014/main" id="{BB774C75-7874-3CE8-0E5C-5C8FEC961E1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48659" y="2515062"/>
            <a:ext cx="537359" cy="537359"/>
          </a:xfrm>
          <a:prstGeom prst="rect">
            <a:avLst/>
          </a:prstGeom>
        </p:spPr>
      </p:pic>
      <p:pic>
        <p:nvPicPr>
          <p:cNvPr id="24" name="Graphic 23" descr="Bank outline">
            <a:extLst>
              <a:ext uri="{FF2B5EF4-FFF2-40B4-BE49-F238E27FC236}">
                <a16:creationId xmlns:a16="http://schemas.microsoft.com/office/drawing/2014/main" id="{A84FDB52-0D07-34DC-96E3-7DAEDA3B49A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48659" y="3360520"/>
            <a:ext cx="537359" cy="537359"/>
          </a:xfrm>
          <a:prstGeom prst="rect">
            <a:avLst/>
          </a:prstGeom>
        </p:spPr>
      </p:pic>
      <p:pic>
        <p:nvPicPr>
          <p:cNvPr id="26" name="Graphic 25" descr="Medical outline">
            <a:extLst>
              <a:ext uri="{FF2B5EF4-FFF2-40B4-BE49-F238E27FC236}">
                <a16:creationId xmlns:a16="http://schemas.microsoft.com/office/drawing/2014/main" id="{0F67C3FC-601A-4F59-176E-D5012714D4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6919" y="4208863"/>
            <a:ext cx="643424" cy="643424"/>
          </a:xfrm>
          <a:prstGeom prst="rect">
            <a:avLst/>
          </a:prstGeom>
        </p:spPr>
      </p:pic>
      <p:sp>
        <p:nvSpPr>
          <p:cNvPr id="27" name="TextBox 26">
            <a:extLst>
              <a:ext uri="{FF2B5EF4-FFF2-40B4-BE49-F238E27FC236}">
                <a16:creationId xmlns:a16="http://schemas.microsoft.com/office/drawing/2014/main" id="{5118280D-D7A7-9899-D9B4-5BB333B9E433}"/>
              </a:ext>
            </a:extLst>
          </p:cNvPr>
          <p:cNvSpPr txBox="1"/>
          <p:nvPr/>
        </p:nvSpPr>
        <p:spPr>
          <a:xfrm>
            <a:off x="2087089" y="5199847"/>
            <a:ext cx="37246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a:solidFill>
                  <a:schemeClr val="accent1"/>
                </a:solidFill>
                <a:effectLst/>
                <a:latin typeface="Franklin Gothic Medium" panose="020B0603020102020204" pitchFamily="34" charset="0"/>
              </a:rPr>
              <a:t>Approvals and sources of co-funding</a:t>
            </a:r>
          </a:p>
        </p:txBody>
      </p:sp>
      <p:sp>
        <p:nvSpPr>
          <p:cNvPr id="28" name="TextBox 27">
            <a:extLst>
              <a:ext uri="{FF2B5EF4-FFF2-40B4-BE49-F238E27FC236}">
                <a16:creationId xmlns:a16="http://schemas.microsoft.com/office/drawing/2014/main" id="{07D9010A-678C-83D9-3E0E-945010668DEC}"/>
              </a:ext>
            </a:extLst>
          </p:cNvPr>
          <p:cNvSpPr txBox="1"/>
          <p:nvPr/>
        </p:nvSpPr>
        <p:spPr>
          <a:xfrm>
            <a:off x="6790364" y="1687297"/>
            <a:ext cx="37246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accent1"/>
                </a:solidFill>
                <a:effectLst/>
                <a:latin typeface="Franklin Gothic Medium" panose="020B0603020102020204" pitchFamily="34" charset="0"/>
              </a:rPr>
              <a:t>Ensuring long-term outcomes for the energy system</a:t>
            </a:r>
          </a:p>
        </p:txBody>
      </p:sp>
      <p:sp>
        <p:nvSpPr>
          <p:cNvPr id="29" name="TextBox 28">
            <a:extLst>
              <a:ext uri="{FF2B5EF4-FFF2-40B4-BE49-F238E27FC236}">
                <a16:creationId xmlns:a16="http://schemas.microsoft.com/office/drawing/2014/main" id="{9CEE4999-217B-912B-8649-A84DE374F95F}"/>
              </a:ext>
            </a:extLst>
          </p:cNvPr>
          <p:cNvSpPr txBox="1"/>
          <p:nvPr/>
        </p:nvSpPr>
        <p:spPr>
          <a:xfrm>
            <a:off x="6788735" y="2553480"/>
            <a:ext cx="3578423" cy="1754326"/>
          </a:xfrm>
          <a:prstGeom prst="rect">
            <a:avLst/>
          </a:prstGeom>
          <a:noFill/>
        </p:spPr>
        <p:txBody>
          <a:bodyPr wrap="square" lIns="91440" tIns="45720" rIns="91440" bIns="45720" anchor="t">
            <a:spAutoFit/>
          </a:bodyPr>
          <a:lstStyle/>
          <a:p>
            <a:pPr>
              <a:defRPr/>
            </a:pPr>
            <a:r>
              <a:rPr lang="en-NZ" sz="1800">
                <a:solidFill>
                  <a:schemeClr val="accent1"/>
                </a:solidFill>
                <a:effectLst/>
                <a:latin typeface="Franklin Gothic Medium"/>
              </a:rPr>
              <a:t>Projects where the total energy related carbon emissions by fuel type of the applicant entity, cumulated for all operating sites, is &gt;1,000 tCO2e per year</a:t>
            </a:r>
            <a:r>
              <a:rPr lang="en-NZ">
                <a:solidFill>
                  <a:schemeClr val="accent1"/>
                </a:solidFill>
                <a:latin typeface="Franklin Gothic Medium"/>
              </a:rPr>
              <a:t> and requests over $10M.</a:t>
            </a:r>
            <a:endParaRPr lang="en-NZ" sz="1800">
              <a:solidFill>
                <a:schemeClr val="accent1"/>
              </a:solidFill>
              <a:effectLst/>
              <a:latin typeface="Franklin Gothic Medium" panose="020B0603020102020204" pitchFamily="34" charset="0"/>
            </a:endParaRPr>
          </a:p>
        </p:txBody>
      </p:sp>
      <p:sp>
        <p:nvSpPr>
          <p:cNvPr id="30" name="TextBox 29">
            <a:extLst>
              <a:ext uri="{FF2B5EF4-FFF2-40B4-BE49-F238E27FC236}">
                <a16:creationId xmlns:a16="http://schemas.microsoft.com/office/drawing/2014/main" id="{44CC602D-6BB3-453D-BBF1-EB859DDCEAE8}"/>
              </a:ext>
            </a:extLst>
          </p:cNvPr>
          <p:cNvSpPr txBox="1"/>
          <p:nvPr/>
        </p:nvSpPr>
        <p:spPr>
          <a:xfrm>
            <a:off x="6816613" y="4530334"/>
            <a:ext cx="28767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800">
                <a:solidFill>
                  <a:schemeClr val="accent1"/>
                </a:solidFill>
                <a:effectLst/>
                <a:latin typeface="Franklin Gothic Medium" panose="020B0603020102020204" pitchFamily="34" charset="0"/>
              </a:rPr>
              <a:t>Innovative solutions</a:t>
            </a:r>
          </a:p>
        </p:txBody>
      </p:sp>
      <p:sp>
        <p:nvSpPr>
          <p:cNvPr id="31" name="Oval 30">
            <a:extLst>
              <a:ext uri="{FF2B5EF4-FFF2-40B4-BE49-F238E27FC236}">
                <a16:creationId xmlns:a16="http://schemas.microsoft.com/office/drawing/2014/main" id="{70A7971B-352B-AB98-BDAA-18593AB45BB5}"/>
              </a:ext>
            </a:extLst>
          </p:cNvPr>
          <p:cNvSpPr/>
          <p:nvPr/>
        </p:nvSpPr>
        <p:spPr>
          <a:xfrm>
            <a:off x="1242598" y="5041073"/>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BC7087-9FB9-341C-CF43-671740BC7310}"/>
              </a:ext>
            </a:extLst>
          </p:cNvPr>
          <p:cNvSpPr/>
          <p:nvPr/>
        </p:nvSpPr>
        <p:spPr>
          <a:xfrm>
            <a:off x="5944242" y="1635720"/>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C733A81-20AA-E93C-3D0E-DBD1D4BCB67A}"/>
              </a:ext>
            </a:extLst>
          </p:cNvPr>
          <p:cNvSpPr/>
          <p:nvPr/>
        </p:nvSpPr>
        <p:spPr>
          <a:xfrm>
            <a:off x="5944242" y="2484795"/>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FD1AAAB-F3E9-4617-6E76-E7011B004F4B}"/>
              </a:ext>
            </a:extLst>
          </p:cNvPr>
          <p:cNvSpPr/>
          <p:nvPr/>
        </p:nvSpPr>
        <p:spPr>
          <a:xfrm>
            <a:off x="6046462" y="4330964"/>
            <a:ext cx="749487" cy="749487"/>
          </a:xfrm>
          <a:prstGeom prst="ellipse">
            <a:avLst/>
          </a:prstGeom>
          <a:solidFill>
            <a:schemeClr val="accent1">
              <a:alpha val="25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Fluorescent Light Blub outline">
            <a:extLst>
              <a:ext uri="{FF2B5EF4-FFF2-40B4-BE49-F238E27FC236}">
                <a16:creationId xmlns:a16="http://schemas.microsoft.com/office/drawing/2014/main" id="{60D653C9-B202-490E-DB78-49A999E8BD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3905" y="1694197"/>
            <a:ext cx="632530" cy="632530"/>
          </a:xfrm>
          <a:prstGeom prst="rect">
            <a:avLst/>
          </a:prstGeom>
        </p:spPr>
      </p:pic>
      <p:pic>
        <p:nvPicPr>
          <p:cNvPr id="42" name="Graphic 41" descr="Right Brain outline">
            <a:extLst>
              <a:ext uri="{FF2B5EF4-FFF2-40B4-BE49-F238E27FC236}">
                <a16:creationId xmlns:a16="http://schemas.microsoft.com/office/drawing/2014/main" id="{95E5903C-9649-239B-3362-9FFBF17B96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80000">
            <a:off x="6058953" y="4388905"/>
            <a:ext cx="633603" cy="633603"/>
          </a:xfrm>
          <a:prstGeom prst="rect">
            <a:avLst/>
          </a:prstGeom>
        </p:spPr>
      </p:pic>
      <p:pic>
        <p:nvPicPr>
          <p:cNvPr id="44" name="Graphic 43" descr="Renewable Energy outline">
            <a:extLst>
              <a:ext uri="{FF2B5EF4-FFF2-40B4-BE49-F238E27FC236}">
                <a16:creationId xmlns:a16="http://schemas.microsoft.com/office/drawing/2014/main" id="{8C699C8D-8693-1401-8AD5-EE0424E493D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14595" y="2538829"/>
            <a:ext cx="632530" cy="632530"/>
          </a:xfrm>
          <a:prstGeom prst="rect">
            <a:avLst/>
          </a:prstGeom>
        </p:spPr>
      </p:pic>
      <p:pic>
        <p:nvPicPr>
          <p:cNvPr id="46" name="Graphic 45" descr="Badge Tick outline">
            <a:extLst>
              <a:ext uri="{FF2B5EF4-FFF2-40B4-BE49-F238E27FC236}">
                <a16:creationId xmlns:a16="http://schemas.microsoft.com/office/drawing/2014/main" id="{6EA43EF9-CE58-D653-1C29-6F53F32D09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95432" y="5099298"/>
            <a:ext cx="633036" cy="633036"/>
          </a:xfrm>
          <a:prstGeom prst="rect">
            <a:avLst/>
          </a:prstGeom>
        </p:spPr>
      </p:pic>
    </p:spTree>
    <p:extLst>
      <p:ext uri="{BB962C8B-B14F-4D97-AF65-F5344CB8AC3E}">
        <p14:creationId xmlns:p14="http://schemas.microsoft.com/office/powerpoint/2010/main" val="121478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4AD21-3B5B-4F31-B177-50CD86ED74C8}"/>
              </a:ext>
            </a:extLst>
          </p:cNvPr>
          <p:cNvSpPr>
            <a:spLocks noGrp="1"/>
          </p:cNvSpPr>
          <p:nvPr>
            <p:ph idx="4294967295"/>
          </p:nvPr>
        </p:nvSpPr>
        <p:spPr>
          <a:xfrm>
            <a:off x="706521" y="1774308"/>
            <a:ext cx="4987925" cy="3765255"/>
          </a:xfrm>
        </p:spPr>
        <p:txBody>
          <a:bodyPr vert="horz" lIns="91440" tIns="45720" rIns="91440" bIns="45720" numCol="1" rtlCol="0" anchor="t">
            <a:noAutofit/>
          </a:bodyPr>
          <a:lstStyle/>
          <a:p>
            <a:pPr marL="457200" indent="-457200">
              <a:buFont typeface="Arial" panose="020B0604020202020204" pitchFamily="34" charset="0"/>
              <a:buChar char="•"/>
            </a:pPr>
            <a:r>
              <a:rPr lang="en-NZ" sz="1400">
                <a:solidFill>
                  <a:srgbClr val="0E3F57"/>
                </a:solidFill>
                <a:latin typeface="Franklin Gothic Book" panose="020B0503020102020204" pitchFamily="34" charset="0"/>
              </a:rPr>
              <a:t>You'll want to check this out early in the process, as some data needed in the Response Form is calculated for you in the Financial Assessment Template</a:t>
            </a:r>
          </a:p>
          <a:p>
            <a:pPr marL="457200" indent="-457200">
              <a:buFont typeface="Arial" panose="020B0604020202020204" pitchFamily="34" charset="0"/>
              <a:buChar char="•"/>
            </a:pPr>
            <a:r>
              <a:rPr lang="en-NZ" sz="1400">
                <a:solidFill>
                  <a:srgbClr val="0E3F57"/>
                </a:solidFill>
                <a:latin typeface="Franklin Gothic Book" panose="020B0503020102020204" pitchFamily="34" charset="0"/>
              </a:rPr>
              <a:t>Upload completed template to the Response Form</a:t>
            </a:r>
          </a:p>
          <a:p>
            <a:pPr marL="457200" indent="-457200">
              <a:buFont typeface="Arial" panose="020B0604020202020204" pitchFamily="34" charset="0"/>
              <a:buChar char="•"/>
            </a:pPr>
            <a:r>
              <a:rPr lang="en-NZ" sz="1400">
                <a:solidFill>
                  <a:srgbClr val="0E3F57"/>
                </a:solidFill>
                <a:latin typeface="Franklin Gothic Book" panose="020B0503020102020204" pitchFamily="34" charset="0"/>
              </a:rPr>
              <a:t>The FAT enables EECA to evaluate all projects on a like-for-like basis</a:t>
            </a:r>
          </a:p>
          <a:p>
            <a:pPr marL="457200" indent="-457200">
              <a:buFont typeface="Arial" panose="020B0604020202020204" pitchFamily="34" charset="0"/>
              <a:buChar char="•"/>
            </a:pPr>
            <a:r>
              <a:rPr lang="en-NZ" sz="1400">
                <a:solidFill>
                  <a:srgbClr val="0E3F57"/>
                </a:solidFill>
              </a:rPr>
              <a:t>The evaluation:</a:t>
            </a:r>
          </a:p>
          <a:p>
            <a:pPr marL="914400" lvl="1" indent="-457200">
              <a:buFont typeface="Arial" panose="020B0604020202020204" pitchFamily="34" charset="0"/>
              <a:buChar char="•"/>
            </a:pPr>
            <a:r>
              <a:rPr lang="en-NZ" sz="1400">
                <a:solidFill>
                  <a:srgbClr val="0E3F57"/>
                </a:solidFill>
                <a:latin typeface="Franklin Gothic Book" panose="020B0503020102020204" pitchFamily="34" charset="0"/>
              </a:rPr>
              <a:t>Estimates CO2 abatement costs for both applicants and EECA</a:t>
            </a:r>
          </a:p>
          <a:p>
            <a:pPr marL="914400" lvl="1" indent="-457200">
              <a:buFont typeface="Arial" panose="020B0604020202020204" pitchFamily="34" charset="0"/>
              <a:buChar char="•"/>
            </a:pPr>
            <a:r>
              <a:rPr lang="en-NZ" sz="1400">
                <a:solidFill>
                  <a:srgbClr val="0E3F57"/>
                </a:solidFill>
                <a:latin typeface="Franklin Gothic Book" panose="020B0503020102020204" pitchFamily="34" charset="0"/>
              </a:rPr>
              <a:t>Helps us understand project economics and the case for funding</a:t>
            </a:r>
          </a:p>
          <a:p>
            <a:pPr marL="914400" lvl="1" indent="-457200">
              <a:buFont typeface="Arial" panose="020B0604020202020204" pitchFamily="34" charset="0"/>
              <a:buChar char="•"/>
            </a:pPr>
            <a:r>
              <a:rPr lang="en-NZ" sz="1400">
                <a:solidFill>
                  <a:srgbClr val="0E3F57"/>
                </a:solidFill>
                <a:latin typeface="Franklin Gothic Book" panose="020B0503020102020204" pitchFamily="34" charset="0"/>
              </a:rPr>
              <a:t>Provides evidence for project additionality</a:t>
            </a:r>
          </a:p>
          <a:p>
            <a:pPr marL="914400" lvl="1" indent="-457200">
              <a:buFont typeface="Arial" panose="020B0604020202020204" pitchFamily="34" charset="0"/>
              <a:buChar char="•"/>
            </a:pPr>
            <a:r>
              <a:rPr lang="en-NZ" sz="1400">
                <a:solidFill>
                  <a:srgbClr val="0E3F57"/>
                </a:solidFill>
                <a:latin typeface="Franklin Gothic Book" panose="020B0503020102020204" pitchFamily="34" charset="0"/>
              </a:rPr>
              <a:t>Tests for ‘unusual’ cost assumptions</a:t>
            </a:r>
          </a:p>
        </p:txBody>
      </p:sp>
      <p:grpSp>
        <p:nvGrpSpPr>
          <p:cNvPr id="12" name="Group 11">
            <a:extLst>
              <a:ext uri="{FF2B5EF4-FFF2-40B4-BE49-F238E27FC236}">
                <a16:creationId xmlns:a16="http://schemas.microsoft.com/office/drawing/2014/main" id="{A75EC4F5-6744-4A81-8C9F-534EEDC62726}"/>
              </a:ext>
            </a:extLst>
          </p:cNvPr>
          <p:cNvGrpSpPr/>
          <p:nvPr/>
        </p:nvGrpSpPr>
        <p:grpSpPr>
          <a:xfrm>
            <a:off x="5940985" y="2066439"/>
            <a:ext cx="4987925" cy="3270052"/>
            <a:chOff x="5699155" y="2082121"/>
            <a:chExt cx="5712737" cy="3406726"/>
          </a:xfrm>
        </p:grpSpPr>
        <p:pic>
          <p:nvPicPr>
            <p:cNvPr id="11" name="Picture 10">
              <a:extLst>
                <a:ext uri="{FF2B5EF4-FFF2-40B4-BE49-F238E27FC236}">
                  <a16:creationId xmlns:a16="http://schemas.microsoft.com/office/drawing/2014/main" id="{921156B0-A042-4105-A0BB-8242FAA521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9029" y="2273908"/>
              <a:ext cx="3892991" cy="2798258"/>
            </a:xfrm>
            <a:prstGeom prst="rect">
              <a:avLst/>
            </a:prstGeom>
          </p:spPr>
        </p:pic>
        <p:pic>
          <p:nvPicPr>
            <p:cNvPr id="9" name="Picture 2" descr="Generic laptop stock illustration. Illustration of laptop - 24098347">
              <a:extLst>
                <a:ext uri="{FF2B5EF4-FFF2-40B4-BE49-F238E27FC236}">
                  <a16:creationId xmlns:a16="http://schemas.microsoft.com/office/drawing/2014/main" id="{08EE85E9-1193-484A-91F0-7A99E13D6528}"/>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1269" r="98731">
                          <a14:foregroundMark x1="4795" y1="90995" x2="5219" y2="98341"/>
                          <a14:foregroundMark x1="1975" y1="95261" x2="1269" y2="95735"/>
                          <a14:foregroundMark x1="94781" y1="90758" x2="93512" y2="99052"/>
                          <a14:foregroundMark x1="95346" y1="90995" x2="95346" y2="97156"/>
                          <a14:foregroundMark x1="98731" y1="95261" x2="98025" y2="96919"/>
                          <a14:backgroundMark x1="4372" y1="24882" x2="4513" y2="35782"/>
                          <a14:backgroundMark x1="16784" y1="7583" x2="81382" y2="74171"/>
                          <a14:backgroundMark x1="73343" y1="67062" x2="24542" y2="68720"/>
                          <a14:backgroundMark x1="24542" y1="68720" x2="18900" y2="57346"/>
                          <a14:backgroundMark x1="18900" y1="57346" x2="20028" y2="48815"/>
                        </a14:backgroundRemoval>
                      </a14:imgEffect>
                    </a14:imgLayer>
                  </a14:imgProps>
                </a:ext>
                <a:ext uri="{28A0092B-C50C-407E-A947-70E740481C1C}">
                  <a14:useLocalDpi xmlns:a14="http://schemas.microsoft.com/office/drawing/2010/main"/>
                </a:ext>
              </a:extLst>
            </a:blip>
            <a:srcRect/>
            <a:stretch/>
          </p:blipFill>
          <p:spPr bwMode="auto">
            <a:xfrm>
              <a:off x="5699155" y="2082121"/>
              <a:ext cx="5712737" cy="340672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1">
            <a:extLst>
              <a:ext uri="{FF2B5EF4-FFF2-40B4-BE49-F238E27FC236}">
                <a16:creationId xmlns:a16="http://schemas.microsoft.com/office/drawing/2014/main" id="{F7BFBF7E-ACFE-F1F6-47D6-C560189F5EFB}"/>
              </a:ext>
            </a:extLst>
          </p:cNvPr>
          <p:cNvSpPr txBox="1">
            <a:spLocks/>
          </p:cNvSpPr>
          <p:nvPr/>
        </p:nvSpPr>
        <p:spPr>
          <a:xfrm>
            <a:off x="720084" y="674146"/>
            <a:ext cx="11018260" cy="808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FranklinGothicURWBoo" pitchFamily="2" charset="77"/>
                <a:ea typeface="+mj-ea"/>
                <a:cs typeface="+mj-cs"/>
              </a:defRPr>
            </a:lvl1pPr>
          </a:lstStyle>
          <a:p>
            <a:r>
              <a:rPr lang="en-NZ" b="1">
                <a:solidFill>
                  <a:srgbClr val="0E3F57"/>
                </a:solidFill>
                <a:latin typeface="Sitka Banner Semibold" pitchFamily="2" charset="0"/>
              </a:rPr>
              <a:t>The Financial Assessment Template (FAT)</a:t>
            </a:r>
            <a:endParaRPr lang="en-US" b="1">
              <a:solidFill>
                <a:srgbClr val="0E3F57"/>
              </a:solidFill>
              <a:latin typeface="Sitka Banner Semibold" pitchFamily="2" charset="0"/>
            </a:endParaRPr>
          </a:p>
        </p:txBody>
      </p:sp>
    </p:spTree>
    <p:extLst>
      <p:ext uri="{BB962C8B-B14F-4D97-AF65-F5344CB8AC3E}">
        <p14:creationId xmlns:p14="http://schemas.microsoft.com/office/powerpoint/2010/main" val="151297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Custom 1">
      <a:dk1>
        <a:srgbClr val="000000"/>
      </a:dk1>
      <a:lt1>
        <a:srgbClr val="FFFFFF"/>
      </a:lt1>
      <a:dk2>
        <a:srgbClr val="164057"/>
      </a:dk2>
      <a:lt2>
        <a:srgbClr val="FADE9D"/>
      </a:lt2>
      <a:accent1>
        <a:srgbClr val="3AB295"/>
      </a:accent1>
      <a:accent2>
        <a:srgbClr val="427979"/>
      </a:accent2>
      <a:accent3>
        <a:srgbClr val="ED6B62"/>
      </a:accent3>
      <a:accent4>
        <a:srgbClr val="E94D22"/>
      </a:accent4>
      <a:accent5>
        <a:srgbClr val="0E4661"/>
      </a:accent5>
      <a:accent6>
        <a:srgbClr val="3D6361"/>
      </a:accent6>
      <a:hlink>
        <a:srgbClr val="164057"/>
      </a:hlink>
      <a:folHlink>
        <a:srgbClr val="41B496"/>
      </a:folHlink>
    </a:clrScheme>
    <a:fontScheme name="Custom 1">
      <a:majorFont>
        <a:latin typeface="Sitka Display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CA_Master_Template_July2021" id="{56CF67BC-54A9-104F-930E-D7FBFE3907D9}" vid="{D39C0AFD-209F-C147-83C6-4305C705C095}"/>
    </a:ext>
  </a:extLst>
</a:theme>
</file>

<file path=ppt/theme/theme2.xml><?xml version="1.0" encoding="utf-8"?>
<a:theme xmlns:a="http://schemas.openxmlformats.org/drawingml/2006/main" name="1_Office Theme">
  <a:themeElements>
    <a:clrScheme name="Custom 1">
      <a:dk1>
        <a:srgbClr val="000000"/>
      </a:dk1>
      <a:lt1>
        <a:srgbClr val="FFFFFF"/>
      </a:lt1>
      <a:dk2>
        <a:srgbClr val="164057"/>
      </a:dk2>
      <a:lt2>
        <a:srgbClr val="FADE9D"/>
      </a:lt2>
      <a:accent1>
        <a:srgbClr val="3BB395"/>
      </a:accent1>
      <a:accent2>
        <a:srgbClr val="427979"/>
      </a:accent2>
      <a:accent3>
        <a:srgbClr val="ED6B62"/>
      </a:accent3>
      <a:accent4>
        <a:srgbClr val="E94D22"/>
      </a:accent4>
      <a:accent5>
        <a:srgbClr val="0E4661"/>
      </a:accent5>
      <a:accent6>
        <a:srgbClr val="3D6361"/>
      </a:accent6>
      <a:hlink>
        <a:srgbClr val="164057"/>
      </a:hlink>
      <a:folHlink>
        <a:srgbClr val="41B496"/>
      </a:folHlink>
    </a:clrScheme>
    <a:fontScheme name="Custom 1">
      <a:majorFont>
        <a:latin typeface="Sitka Display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CA_Master_Template_July2021" id="{56CF67BC-54A9-104F-930E-D7FBFE3907D9}" vid="{B7A6BB4D-33FC-B641-9F33-CC5E917A93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RL xmlns="http://schemas.microsoft.com/sharepoint/v3">
      <Url>https://eeca.cohesion.net.nz/Sites/PD/BUS/PM/_layouts/15/DocIdRedir.aspx?ID=PRODEL-1138110699-1984</Url>
      <Description xsi:nil="true"/>
    </URL>
    <C3TopicNote xmlns="21524e96-ec98-4da0-a122-419156e7d6b0">
      <Terms xmlns="http://schemas.microsoft.com/office/infopath/2007/PartnerControls">
        <TermInfo xmlns="http://schemas.microsoft.com/office/infopath/2007/PartnerControls">
          <TermName xmlns="http://schemas.microsoft.com/office/infopath/2007/PartnerControls">Brand Presentation</TermName>
          <TermId xmlns="http://schemas.microsoft.com/office/infopath/2007/PartnerControls">3d929621-c60e-45bf-9614-129742ac569c</TermId>
        </TermInfo>
      </Terms>
    </C3TopicNote>
    <TaxCatchAll xmlns="21524e96-ec98-4da0-a122-419156e7d6b0">
      <Value>135</Value>
      <Value>229</Value>
      <Value>228</Value>
      <Value>958</Value>
      <Value>158</Value>
    </TaxCatchAll>
    <C3FinancialYearNote xmlns="21524e96-ec98-4da0-a122-419156e7d6b0">
      <Terms xmlns="http://schemas.microsoft.com/office/infopath/2007/PartnerControls"/>
    </C3FinancialYearNote>
    <TaxKeywordTaxHTField xmlns="21524e96-ec98-4da0-a122-419156e7d6b0">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0da67f80-d565-4e75-822e-55128a102f23</TermId>
        </TermInfo>
        <TermInfo xmlns="http://schemas.microsoft.com/office/infopath/2007/PartnerControls">
          <TermName xmlns="http://schemas.microsoft.com/office/infopath/2007/PartnerControls">EECA</TermName>
          <TermId xmlns="http://schemas.microsoft.com/office/infopath/2007/PartnerControls">7929f6f8-1bdd-4966-9dce-9f87d975c8c2</TermId>
        </TermInfo>
        <TermInfo xmlns="http://schemas.microsoft.com/office/infopath/2007/PartnerControls">
          <TermName xmlns="http://schemas.microsoft.com/office/infopath/2007/PartnerControls">2021</TermName>
          <TermId xmlns="http://schemas.microsoft.com/office/infopath/2007/PartnerControls">2e57455d-3454-4419-958e-eff7d1a7d330</TermId>
        </TermInfo>
        <TermInfo xmlns="http://schemas.microsoft.com/office/infopath/2007/PartnerControls">
          <TermName xmlns="http://schemas.microsoft.com/office/infopath/2007/PartnerControls">Template</TermName>
          <TermId xmlns="http://schemas.microsoft.com/office/infopath/2007/PartnerControls">1227dafa-0719-4d93-a85c-3e6c482265e9</TermId>
        </TermInfo>
      </Terms>
    </TaxKeywordTaxHTField>
    <Client xmlns="21524e96-ec98-4da0-a122-419156e7d6b0" xsi:nil="true"/>
    <kddd98c5f6f34737bde028fc23de385d xmlns="21524e96-ec98-4da0-a122-419156e7d6b0">
      <Terms xmlns="http://schemas.microsoft.com/office/infopath/2007/PartnerControls"/>
    </kddd98c5f6f34737bde028fc23de385d>
    <pce38583ec2a40c1a3596edea49dff88 xmlns="21524e96-ec98-4da0-a122-419156e7d6b0">
      <Terms xmlns="http://schemas.microsoft.com/office/infopath/2007/PartnerControls"/>
    </pce38583ec2a40c1a3596edea49dff88>
    <BusinessReportType xmlns="21524e96-ec98-4da0-a122-419156e7d6b0" xsi:nil="true"/>
    <lcf76f155ced4ddcb4097134ff3c332f xmlns="585a45a8-ee44-4d94-9bc4-820b0685328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EA0FF64FB9D64F95605D2F66BBBA84" ma:contentTypeVersion="29" ma:contentTypeDescription="Create a new document." ma:contentTypeScope="" ma:versionID="379933f6543e8cecfd98c74ee7adbdb7">
  <xsd:schema xmlns:xsd="http://www.w3.org/2001/XMLSchema" xmlns:xs="http://www.w3.org/2001/XMLSchema" xmlns:p="http://schemas.microsoft.com/office/2006/metadata/properties" xmlns:ns1="http://schemas.microsoft.com/sharepoint/v3" xmlns:ns2="21524e96-ec98-4da0-a122-419156e7d6b0" xmlns:ns3="585a45a8-ee44-4d94-9bc4-820b0685328f" targetNamespace="http://schemas.microsoft.com/office/2006/metadata/properties" ma:root="true" ma:fieldsID="162fa747bc8a177aaaa39d52c90db5b1" ns1:_="" ns2:_="" ns3:_="">
    <xsd:import namespace="http://schemas.microsoft.com/sharepoint/v3"/>
    <xsd:import namespace="21524e96-ec98-4da0-a122-419156e7d6b0"/>
    <xsd:import namespace="585a45a8-ee44-4d94-9bc4-820b0685328f"/>
    <xsd:element name="properties">
      <xsd:complexType>
        <xsd:sequence>
          <xsd:element name="documentManagement">
            <xsd:complexType>
              <xsd:all>
                <xsd:element ref="ns1:URL" minOccurs="0"/>
                <xsd:element ref="ns2:TaxKeywordTaxHTField" minOccurs="0"/>
                <xsd:element ref="ns2:TaxCatchAll" minOccurs="0"/>
                <xsd:element ref="ns2:C3TopicNote" minOccurs="0"/>
                <xsd:element ref="ns2:C3FinancialYearNote" minOccurs="0"/>
                <xsd:element ref="ns2:Client" minOccurs="0"/>
                <xsd:element ref="ns2:kddd98c5f6f34737bde028fc23de385d" minOccurs="0"/>
                <xsd:element ref="ns2:BusinessReportType" minOccurs="0"/>
                <xsd:element ref="ns2:pce38583ec2a40c1a3596edea49dff88" minOccurs="0"/>
                <xsd:element ref="ns3:MediaServiceMetadata" minOccurs="0"/>
                <xsd:element ref="ns3:MediaServiceFastMetadata" minOccurs="0"/>
                <xsd:element ref="ns3:lcf76f155ced4ddcb4097134ff3c332f"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8"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524e96-ec98-4da0-a122-419156e7d6b0"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Enterprise Keywords" ma:fieldId="{23f27201-bee3-471e-b2e7-b64fd8b7ca38}" ma:taxonomyMulti="true" ma:sspId="251bc273-1602-4fac-9ab0-4c4e1ac79c83"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fcc75d03-3abd-4bf5-b0e2-78f43a78cac0}" ma:internalName="TaxCatchAll" ma:showField="CatchAllData" ma:web="21524e96-ec98-4da0-a122-419156e7d6b0">
      <xsd:complexType>
        <xsd:complexContent>
          <xsd:extension base="dms:MultiChoiceLookup">
            <xsd:sequence>
              <xsd:element name="Value" type="dms:Lookup" maxOccurs="unbounded" minOccurs="0" nillable="true"/>
            </xsd:sequence>
          </xsd:extension>
        </xsd:complexContent>
      </xsd:complexType>
    </xsd:element>
    <xsd:element name="C3TopicNote" ma:index="13" nillable="true" ma:taxonomy="true" ma:internalName="C3TopicNote" ma:taxonomyFieldName="C3Topic" ma:displayName="Topic" ma:readOnly="false" ma:default="" ma:fieldId="{6a3fe89f-a6dd-4490-a9c1-3ef38d67b8c7}" ma:sspId="251bc273-1602-4fac-9ab0-4c4e1ac79c83" ma:termSetId="42258138-b9bc-41e1-b119-21c8ee0c57cc" ma:anchorId="00000000-0000-0000-0000-000000000000" ma:open="true" ma:isKeyword="false">
      <xsd:complexType>
        <xsd:sequence>
          <xsd:element ref="pc:Terms" minOccurs="0" maxOccurs="1"/>
        </xsd:sequence>
      </xsd:complexType>
    </xsd:element>
    <xsd:element name="C3FinancialYearNote" ma:index="15" nillable="true" ma:taxonomy="true" ma:internalName="C3FinancialYearNote" ma:taxonomyFieldName="C3FinancialYear" ma:displayName="Financial Year" ma:readOnly="false" ma:default="" ma:fieldId="{576f231a-00e6-4d2f-a497-c942067ed5b8}" ma:sspId="251bc273-1602-4fac-9ab0-4c4e1ac79c83" ma:termSetId="67187f8a-7802-4a97-b714-f9f1f17ed6cc" ma:anchorId="00000000-0000-0000-0000-000000000000" ma:open="true" ma:isKeyword="false">
      <xsd:complexType>
        <xsd:sequence>
          <xsd:element ref="pc:Terms" minOccurs="0" maxOccurs="1"/>
        </xsd:sequence>
      </xsd:complexType>
    </xsd:element>
    <xsd:element name="Client" ma:index="16" nillable="true" ma:displayName="Client" ma:internalName="Client" ma:readOnly="false">
      <xsd:simpleType>
        <xsd:restriction base="dms:Text"/>
      </xsd:simpleType>
    </xsd:element>
    <xsd:element name="kddd98c5f6f34737bde028fc23de385d" ma:index="18" nillable="true" ma:taxonomy="true" ma:internalName="kddd98c5f6f34737bde028fc23de385d" ma:taxonomyFieldName="ProgrammePartner" ma:displayName="Programme Partner" ma:readOnly="false" ma:default="" ma:fieldId="{4ddd98c5-f6f3-4737-bde0-28fc23de385d}" ma:taxonomyMulti="true" ma:sspId="251bc273-1602-4fac-9ab0-4c4e1ac79c83" ma:termSetId="2f5fb4b9-348f-40f6-9627-7096b3ba3a21" ma:anchorId="00000000-0000-0000-0000-000000000000" ma:open="true" ma:isKeyword="false">
      <xsd:complexType>
        <xsd:sequence>
          <xsd:element ref="pc:Terms" minOccurs="0" maxOccurs="1"/>
        </xsd:sequence>
      </xsd:complexType>
    </xsd:element>
    <xsd:element name="BusinessReportType" ma:index="19" nillable="true" ma:displayName="Business Report Type" ma:format="Dropdown" ma:internalName="BusinessReportType" ma:readOnly="false">
      <xsd:simpleType>
        <xsd:union memberTypes="dms:Text">
          <xsd:simpleType>
            <xsd:restriction base="dms:Choice">
              <xsd:enumeration value="​Annual"/>
              <xsd:enumeration value="Monthly"/>
              <xsd:enumeration value="Quarterly"/>
            </xsd:restriction>
          </xsd:simpleType>
        </xsd:union>
      </xsd:simpleType>
    </xsd:element>
    <xsd:element name="pce38583ec2a40c1a3596edea49dff88" ma:index="22" nillable="true" ma:taxonomy="true" ma:internalName="pce38583ec2a40c1a3596edea49dff88" ma:taxonomyFieldName="Products" ma:displayName="Products" ma:readOnly="false" ma:default="" ma:fieldId="{9ce38583-ec2a-40c1-a359-6edea49dff88}" ma:sspId="251bc273-1602-4fac-9ab0-4c4e1ac79c83" ma:termSetId="82541825-1e4c-4e18-9c16-e4bb77f46ae6" ma:anchorId="f1d0e720-12e1-483e-b0e6-d920065f7f38"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5a45a8-ee44-4d94-9bc4-820b0685328f"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251bc273-1602-4fac-9ab0-4c4e1ac79c83"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A69333-1E18-4965-BF03-061705E9E617}">
  <ds:schemaRefs>
    <ds:schemaRef ds:uri="585a45a8-ee44-4d94-9bc4-820b0685328f"/>
    <ds:schemaRef ds:uri="http://purl.org/dc/elements/1.1/"/>
    <ds:schemaRef ds:uri="http://schemas.microsoft.com/office/2006/metadata/properties"/>
    <ds:schemaRef ds:uri="http://schemas.microsoft.com/office/infopath/2007/PartnerControls"/>
    <ds:schemaRef ds:uri="21524e96-ec98-4da0-a122-419156e7d6b0"/>
    <ds:schemaRef ds:uri="http://schemas.microsoft.com/office/2006/documentManagement/types"/>
    <ds:schemaRef ds:uri="http://purl.org/dc/terms/"/>
    <ds:schemaRef ds:uri="http://purl.org/dc/dcmitype/"/>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335C11F0-0D46-4AB5-976C-194C21FF0462}">
  <ds:schemaRefs>
    <ds:schemaRef ds:uri="21524e96-ec98-4da0-a122-419156e7d6b0"/>
    <ds:schemaRef ds:uri="585a45a8-ee44-4d94-9bc4-820b068532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724C49-03B7-47A0-8E3F-A83F7B5D7F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EECA Template</Template>
  <TotalTime>0</TotalTime>
  <Words>1850</Words>
  <Application>Microsoft Office PowerPoint</Application>
  <PresentationFormat>Widescreen</PresentationFormat>
  <Paragraphs>207</Paragraphs>
  <Slides>20</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Arial</vt:lpstr>
      <vt:lpstr>Calibri</vt:lpstr>
      <vt:lpstr>Franklin Gothic Book</vt:lpstr>
      <vt:lpstr>Franklin Gothic Demi</vt:lpstr>
      <vt:lpstr>Franklin Gothic Medium</vt:lpstr>
      <vt:lpstr>Franklin Gothic Medium Cond</vt:lpstr>
      <vt:lpstr>FranklinGothicURWBoo</vt:lpstr>
      <vt:lpstr>FranklinGothicURWDem</vt:lpstr>
      <vt:lpstr>Sitka Banner Semibold</vt:lpstr>
      <vt:lpstr>Sitka Display Semibold</vt:lpstr>
      <vt:lpstr>Source Sans Pro</vt:lpstr>
      <vt:lpstr>Office Theme</vt:lpstr>
      <vt:lpstr>1_Office Theme</vt:lpstr>
      <vt:lpstr>Government Investment  in Decarbonising Industry  (GIDI) Fund – Round 5</vt:lpstr>
      <vt:lpstr>An Opportunity to Decarbonise - 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Investment in  Decarbonising  Industry (GIDI) Fund</dc:title>
  <dc:creator>Simon Brash</dc:creator>
  <cp:keywords>Template; 2021; EECA; Presentation</cp:keywords>
  <cp:lastModifiedBy>LeRoy Boyle</cp:lastModifiedBy>
  <cp:revision>1</cp:revision>
  <dcterms:created xsi:type="dcterms:W3CDTF">2022-06-14T01:52:40Z</dcterms:created>
  <dcterms:modified xsi:type="dcterms:W3CDTF">2022-11-21T20:25:55Z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135;#Presentation|0da67f80-d565-4e75-822e-55128a102f23;#229;#EECA|7929f6f8-1bdd-4966-9dce-9f87d975c8c2;#228;#2021|2e57455d-3454-4419-958e-eff7d1a7d330;#158;#Template|1227dafa-0719-4d93-a85c-3e6c482265e9</vt:lpwstr>
  </property>
  <property fmtid="{D5CDD505-2E9C-101B-9397-08002B2CF9AE}" pid="3" name="Purpose1">
    <vt:lpwstr/>
  </property>
  <property fmtid="{D5CDD505-2E9C-101B-9397-08002B2CF9AE}" pid="4" name="ContentTypeId">
    <vt:lpwstr>0x010100E2EA0FF64FB9D64F95605D2F66BBBA84</vt:lpwstr>
  </property>
  <property fmtid="{D5CDD505-2E9C-101B-9397-08002B2CF9AE}" pid="5" name="Brands">
    <vt:lpwstr>585;#EECA|7929f6f8-1bdd-4966-9dce-9f87d975c8c2</vt:lpwstr>
  </property>
  <property fmtid="{D5CDD505-2E9C-101B-9397-08002B2CF9AE}" pid="6" name="C3Topic">
    <vt:lpwstr>958;#Brand Presentation|3d929621-c60e-45bf-9614-129742ac569c</vt:lpwstr>
  </property>
  <property fmtid="{D5CDD505-2E9C-101B-9397-08002B2CF9AE}" pid="7" name="_dlc_DocIdItemGuid">
    <vt:lpwstr>bf8d53e2-a341-4db5-809b-3cae238bf626</vt:lpwstr>
  </property>
  <property fmtid="{D5CDD505-2E9C-101B-9397-08002B2CF9AE}" pid="8" name="C3FinancialYear">
    <vt:lpwstr/>
  </property>
  <property fmtid="{D5CDD505-2E9C-101B-9397-08002B2CF9AE}" pid="9" name="TaxKeywordTaxHTField">
    <vt:lpwstr>Template|1227dafa-0719-4d93-a85c-3e6c482265e9;Presentation|0da67f80-d565-4e75-822e-55128a102f23;2021|2e57455d-3454-4419-958e-eff7d1a7d330;EECA|7929f6f8-1bdd-4966-9dce-9f87d975c8c2</vt:lpwstr>
  </property>
  <property fmtid="{D5CDD505-2E9C-101B-9397-08002B2CF9AE}" pid="10" name="Funding">
    <vt:lpwstr>301;#Admin|0af0bb0f-dcae-40ba-8147-3d8b23c9bbeb</vt:lpwstr>
  </property>
  <property fmtid="{D5CDD505-2E9C-101B-9397-08002B2CF9AE}" pid="11" name="EmReceivedByName">
    <vt:lpwstr/>
  </property>
  <property fmtid="{D5CDD505-2E9C-101B-9397-08002B2CF9AE}" pid="12" name="EmImportance">
    <vt:lpwstr/>
  </property>
  <property fmtid="{D5CDD505-2E9C-101B-9397-08002B2CF9AE}" pid="13" name="DocumentSetDescription">
    <vt:lpwstr/>
  </property>
  <property fmtid="{D5CDD505-2E9C-101B-9397-08002B2CF9AE}" pid="14" name="EmSubject">
    <vt:lpwstr/>
  </property>
  <property fmtid="{D5CDD505-2E9C-101B-9397-08002B2CF9AE}" pid="15" name="EmSensitivity">
    <vt:lpwstr/>
  </property>
  <property fmtid="{D5CDD505-2E9C-101B-9397-08002B2CF9AE}" pid="16" name="EmToAddress">
    <vt:lpwstr/>
  </property>
  <property fmtid="{D5CDD505-2E9C-101B-9397-08002B2CF9AE}" pid="17" name="FundingRoundStatus">
    <vt:lpwstr/>
  </property>
  <property fmtid="{D5CDD505-2E9C-101B-9397-08002B2CF9AE}" pid="18" name="EmCategory">
    <vt:lpwstr/>
  </property>
  <property fmtid="{D5CDD505-2E9C-101B-9397-08002B2CF9AE}" pid="19" name="EmConversationIndex">
    <vt:lpwstr/>
  </property>
  <property fmtid="{D5CDD505-2E9C-101B-9397-08002B2CF9AE}" pid="20" name="EmReplyRecipients">
    <vt:lpwstr/>
  </property>
  <property fmtid="{D5CDD505-2E9C-101B-9397-08002B2CF9AE}" pid="21" name="EmBody">
    <vt:lpwstr/>
  </property>
  <property fmtid="{D5CDD505-2E9C-101B-9397-08002B2CF9AE}" pid="22" name="EmHasAttachments">
    <vt:lpwstr/>
  </property>
  <property fmtid="{D5CDD505-2E9C-101B-9397-08002B2CF9AE}" pid="23" name="EmRetentionPolicyName">
    <vt:lpwstr/>
  </property>
  <property fmtid="{D5CDD505-2E9C-101B-9397-08002B2CF9AE}" pid="24" name="EmReplyRecipientNames">
    <vt:lpwstr/>
  </property>
  <property fmtid="{D5CDD505-2E9C-101B-9397-08002B2CF9AE}" pid="25" name="EmDateSent">
    <vt:lpwstr/>
  </property>
  <property fmtid="{D5CDD505-2E9C-101B-9397-08002B2CF9AE}" pid="26" name="EmCC">
    <vt:lpwstr/>
  </property>
  <property fmtid="{D5CDD505-2E9C-101B-9397-08002B2CF9AE}" pid="27" name="EmBCCSMTPAddress">
    <vt:lpwstr/>
  </property>
  <property fmtid="{D5CDD505-2E9C-101B-9397-08002B2CF9AE}" pid="28" name="EmFromName">
    <vt:lpwstr/>
  </property>
  <property fmtid="{D5CDD505-2E9C-101B-9397-08002B2CF9AE}" pid="29" name="EmFrom">
    <vt:lpwstr/>
  </property>
  <property fmtid="{D5CDD505-2E9C-101B-9397-08002B2CF9AE}" pid="30" name="EmType">
    <vt:lpwstr/>
  </property>
  <property fmtid="{D5CDD505-2E9C-101B-9397-08002B2CF9AE}" pid="31" name="EmAttachmentNames">
    <vt:lpwstr/>
  </property>
  <property fmtid="{D5CDD505-2E9C-101B-9397-08002B2CF9AE}" pid="32" name="EmSentOnBehalfOfName">
    <vt:lpwstr/>
  </property>
  <property fmtid="{D5CDD505-2E9C-101B-9397-08002B2CF9AE}" pid="33" name="EmTo">
    <vt:lpwstr/>
  </property>
  <property fmtid="{D5CDD505-2E9C-101B-9397-08002B2CF9AE}" pid="34" name="EmToSMTPAddress">
    <vt:lpwstr/>
  </property>
  <property fmtid="{D5CDD505-2E9C-101B-9397-08002B2CF9AE}" pid="35" name="_ExtendedDescription">
    <vt:lpwstr/>
  </property>
  <property fmtid="{D5CDD505-2E9C-101B-9397-08002B2CF9AE}" pid="36" name="EmCCSMTPAddress">
    <vt:lpwstr/>
  </property>
  <property fmtid="{D5CDD505-2E9C-101B-9397-08002B2CF9AE}" pid="37" name="EmConversationID">
    <vt:lpwstr/>
  </property>
  <property fmtid="{D5CDD505-2E9C-101B-9397-08002B2CF9AE}" pid="38" name="EmDate">
    <vt:lpwstr/>
  </property>
  <property fmtid="{D5CDD505-2E9C-101B-9397-08002B2CF9AE}" pid="39" name="EmBCC">
    <vt:lpwstr/>
  </property>
  <property fmtid="{D5CDD505-2E9C-101B-9397-08002B2CF9AE}" pid="40" name="EmID">
    <vt:lpwstr/>
  </property>
  <property fmtid="{D5CDD505-2E9C-101B-9397-08002B2CF9AE}" pid="41" name="EmDateReceived">
    <vt:lpwstr/>
  </property>
  <property fmtid="{D5CDD505-2E9C-101B-9397-08002B2CF9AE}" pid="42" name="EmCon">
    <vt:lpwstr/>
  </property>
  <property fmtid="{D5CDD505-2E9C-101B-9397-08002B2CF9AE}" pid="43" name="EmCompanies">
    <vt:lpwstr/>
  </property>
  <property fmtid="{D5CDD505-2E9C-101B-9397-08002B2CF9AE}" pid="44" name="EmFromSMTPAddress">
    <vt:lpwstr/>
  </property>
  <property fmtid="{D5CDD505-2E9C-101B-9397-08002B2CF9AE}" pid="45" name="EmAttachCount">
    <vt:lpwstr/>
  </property>
  <property fmtid="{D5CDD505-2E9C-101B-9397-08002B2CF9AE}" pid="46" name="EmReceivedOnBehalfOfName">
    <vt:lpwstr/>
  </property>
  <property fmtid="{D5CDD505-2E9C-101B-9397-08002B2CF9AE}" pid="47" name="_docset_NoMedatataSyncRequired">
    <vt:lpwstr>False</vt:lpwstr>
  </property>
  <property fmtid="{D5CDD505-2E9C-101B-9397-08002B2CF9AE}" pid="48" name="SharedWithUsers">
    <vt:lpwstr>54;#Michael Henry;#91;#Simon Brash;#98;#LeRoy Boyle;#86;#Helen Sillars;#92;#James Lamb</vt:lpwstr>
  </property>
  <property fmtid="{D5CDD505-2E9C-101B-9397-08002B2CF9AE}" pid="49" name="Products">
    <vt:lpwstr/>
  </property>
  <property fmtid="{D5CDD505-2E9C-101B-9397-08002B2CF9AE}" pid="50" name="ProgrammePartner">
    <vt:lpwstr/>
  </property>
  <property fmtid="{D5CDD505-2E9C-101B-9397-08002B2CF9AE}" pid="51" name="MediaServiceImageTags">
    <vt:lpwstr/>
  </property>
</Properties>
</file>